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60" r:id="rId7"/>
    <p:sldId id="267" r:id="rId8"/>
    <p:sldId id="269" r:id="rId9"/>
    <p:sldId id="292" r:id="rId10"/>
    <p:sldId id="297" r:id="rId11"/>
    <p:sldId id="298" r:id="rId12"/>
    <p:sldId id="274" r:id="rId13"/>
    <p:sldId id="295" r:id="rId14"/>
    <p:sldId id="296" r:id="rId15"/>
    <p:sldId id="258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88" r:id="rId3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34B10-BE76-15B5-AD54-B7C6EA7C38FE}" v="1010" dt="2022-08-29T17:22:25.457"/>
    <p1510:client id="{5FBE0580-2C90-462B-E2C6-FDB84D16D42C}" v="370" dt="2022-08-29T19:36:06.116"/>
    <p1510:client id="{6A93FF2F-E1F1-D14A-0760-F1FB03529D27}" v="41" dt="2022-08-29T16:30:59.133"/>
    <p1510:client id="{E980BB34-7576-4D60-A3EA-910AC7CF645B}" v="61" dt="2022-08-29T16:14:38.2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FAA9-C427-40B4-84E7-DCF67775CB6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C5533-8B6D-40C7-8802-834FCCBE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1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discuss CDBG schedule at the end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C5533-8B6D-40C7-8802-834FCCBE13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2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495" marR="5080">
              <a:lnSpc>
                <a:spcPts val="2380"/>
              </a:lnSpc>
              <a:spcBef>
                <a:spcPts val="350"/>
              </a:spcBef>
            </a:pPr>
            <a:r>
              <a:rPr lang="en-US" sz="1200" b="1">
                <a:latin typeface="Arial"/>
                <a:cs typeface="Arial"/>
              </a:rPr>
              <a:t>Does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the</a:t>
            </a:r>
            <a:r>
              <a:rPr lang="en-US" sz="1200" b="1" spc="-114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Agency</a:t>
            </a:r>
            <a:r>
              <a:rPr lang="en-US" sz="1200" b="1" spc="-3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have</a:t>
            </a:r>
            <a:r>
              <a:rPr lang="en-US" sz="1200" b="1" spc="-50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the</a:t>
            </a:r>
            <a:r>
              <a:rPr lang="en-US" sz="1200" b="1" spc="-40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ability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to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complete</a:t>
            </a:r>
            <a:r>
              <a:rPr lang="en-US" sz="1200" b="1" spc="-2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project</a:t>
            </a:r>
            <a:r>
              <a:rPr lang="en-US" sz="1200" b="1" spc="-35">
                <a:latin typeface="Arial"/>
                <a:cs typeface="Arial"/>
              </a:rPr>
              <a:t> </a:t>
            </a:r>
            <a:r>
              <a:rPr lang="en-US" sz="1200" b="1" spc="-10">
                <a:latin typeface="Arial"/>
                <a:cs typeface="Arial"/>
              </a:rPr>
              <a:t>within </a:t>
            </a:r>
            <a:r>
              <a:rPr lang="en-US" sz="1200" b="1">
                <a:latin typeface="Arial"/>
                <a:cs typeface="Arial"/>
              </a:rPr>
              <a:t>the</a:t>
            </a:r>
            <a:r>
              <a:rPr lang="en-US" sz="1200" b="1" spc="-50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timeframe</a:t>
            </a:r>
            <a:r>
              <a:rPr lang="en-US" sz="1200" b="1" spc="-50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with</a:t>
            </a:r>
            <a:r>
              <a:rPr lang="en-US" sz="1200" b="1" spc="-5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resources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needed?</a:t>
            </a:r>
            <a:r>
              <a:rPr lang="en-US" sz="1200" b="1" spc="-3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Is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the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project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 spc="-10">
                <a:latin typeface="Arial"/>
                <a:cs typeface="Arial"/>
              </a:rPr>
              <a:t>ready </a:t>
            </a:r>
            <a:r>
              <a:rPr lang="en-US" sz="1200" b="1">
                <a:latin typeface="Arial"/>
                <a:cs typeface="Arial"/>
              </a:rPr>
              <a:t>to</a:t>
            </a:r>
            <a:r>
              <a:rPr lang="en-US" sz="1200" b="1" spc="-30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go</a:t>
            </a:r>
            <a:r>
              <a:rPr lang="en-US" sz="1200" b="1" spc="-2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as</a:t>
            </a:r>
            <a:r>
              <a:rPr lang="en-US" sz="1200" b="1" spc="-3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soon</a:t>
            </a:r>
            <a:r>
              <a:rPr lang="en-US" sz="1200" b="1" spc="-1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as</a:t>
            </a:r>
            <a:r>
              <a:rPr lang="en-US" sz="1200" b="1" spc="-40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funding is</a:t>
            </a:r>
            <a:r>
              <a:rPr lang="en-US" sz="1200" b="1" spc="-35">
                <a:latin typeface="Arial"/>
                <a:cs typeface="Arial"/>
              </a:rPr>
              <a:t> </a:t>
            </a:r>
            <a:r>
              <a:rPr lang="en-US" sz="1200" b="1" spc="-10">
                <a:latin typeface="Arial"/>
                <a:cs typeface="Arial"/>
              </a:rPr>
              <a:t>awarded?</a:t>
            </a:r>
            <a:endParaRPr lang="en-US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120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C5533-8B6D-40C7-8802-834FCCBE13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5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495" marR="5080">
              <a:lnSpc>
                <a:spcPts val="2380"/>
              </a:lnSpc>
              <a:spcBef>
                <a:spcPts val="350"/>
              </a:spcBef>
            </a:pPr>
            <a:r>
              <a:rPr lang="en-US" sz="1200" b="1">
                <a:latin typeface="Arial"/>
                <a:cs typeface="Arial"/>
              </a:rPr>
              <a:t>Does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the</a:t>
            </a:r>
            <a:r>
              <a:rPr lang="en-US" sz="1200" b="1" spc="-114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Agency</a:t>
            </a:r>
            <a:r>
              <a:rPr lang="en-US" sz="1200" b="1" spc="-3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have</a:t>
            </a:r>
            <a:r>
              <a:rPr lang="en-US" sz="1200" b="1" spc="-50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the</a:t>
            </a:r>
            <a:r>
              <a:rPr lang="en-US" sz="1200" b="1" spc="-40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ability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to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complete</a:t>
            </a:r>
            <a:r>
              <a:rPr lang="en-US" sz="1200" b="1" spc="-2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project</a:t>
            </a:r>
            <a:r>
              <a:rPr lang="en-US" sz="1200" b="1" spc="-35">
                <a:latin typeface="Arial"/>
                <a:cs typeface="Arial"/>
              </a:rPr>
              <a:t> </a:t>
            </a:r>
            <a:r>
              <a:rPr lang="en-US" sz="1200" b="1" spc="-10">
                <a:latin typeface="Arial"/>
                <a:cs typeface="Arial"/>
              </a:rPr>
              <a:t>within </a:t>
            </a:r>
            <a:r>
              <a:rPr lang="en-US" sz="1200" b="1">
                <a:latin typeface="Arial"/>
                <a:cs typeface="Arial"/>
              </a:rPr>
              <a:t>the</a:t>
            </a:r>
            <a:r>
              <a:rPr lang="en-US" sz="1200" b="1" spc="-50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timeframe</a:t>
            </a:r>
            <a:r>
              <a:rPr lang="en-US" sz="1200" b="1" spc="-50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with</a:t>
            </a:r>
            <a:r>
              <a:rPr lang="en-US" sz="1200" b="1" spc="-5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resources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needed?</a:t>
            </a:r>
            <a:r>
              <a:rPr lang="en-US" sz="1200" b="1" spc="-3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Is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the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project</a:t>
            </a:r>
            <a:r>
              <a:rPr lang="en-US" sz="1200" b="1" spc="-45">
                <a:latin typeface="Arial"/>
                <a:cs typeface="Arial"/>
              </a:rPr>
              <a:t> </a:t>
            </a:r>
            <a:r>
              <a:rPr lang="en-US" sz="1200" b="1" spc="-10">
                <a:latin typeface="Arial"/>
                <a:cs typeface="Arial"/>
              </a:rPr>
              <a:t>ready </a:t>
            </a:r>
            <a:r>
              <a:rPr lang="en-US" sz="1200" b="1">
                <a:latin typeface="Arial"/>
                <a:cs typeface="Arial"/>
              </a:rPr>
              <a:t>to</a:t>
            </a:r>
            <a:r>
              <a:rPr lang="en-US" sz="1200" b="1" spc="-30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go</a:t>
            </a:r>
            <a:r>
              <a:rPr lang="en-US" sz="1200" b="1" spc="-2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as</a:t>
            </a:r>
            <a:r>
              <a:rPr lang="en-US" sz="1200" b="1" spc="-3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soon</a:t>
            </a:r>
            <a:r>
              <a:rPr lang="en-US" sz="1200" b="1" spc="-15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as</a:t>
            </a:r>
            <a:r>
              <a:rPr lang="en-US" sz="1200" b="1" spc="-40">
                <a:latin typeface="Arial"/>
                <a:cs typeface="Arial"/>
              </a:rPr>
              <a:t> </a:t>
            </a:r>
            <a:r>
              <a:rPr lang="en-US" sz="1200" b="1">
                <a:latin typeface="Arial"/>
                <a:cs typeface="Arial"/>
              </a:rPr>
              <a:t>funding is</a:t>
            </a:r>
            <a:r>
              <a:rPr lang="en-US" sz="1200" b="1" spc="-35">
                <a:latin typeface="Arial"/>
                <a:cs typeface="Arial"/>
              </a:rPr>
              <a:t> </a:t>
            </a:r>
            <a:r>
              <a:rPr lang="en-US" sz="1200" b="1" spc="-10">
                <a:latin typeface="Arial"/>
                <a:cs typeface="Arial"/>
              </a:rPr>
              <a:t>awarded?</a:t>
            </a:r>
            <a:endParaRPr lang="en-US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120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5533-8B6D-40C7-8802-834FCCBE133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429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542" y="308228"/>
            <a:ext cx="542925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CC66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63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C66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63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C66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63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301752"/>
            <a:ext cx="8681466" cy="63466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561" y="329945"/>
            <a:ext cx="8531352" cy="619658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05561" y="329945"/>
            <a:ext cx="8531860" cy="6196965"/>
          </a:xfrm>
          <a:custGeom>
            <a:avLst/>
            <a:gdLst/>
            <a:ahLst/>
            <a:cxnLst/>
            <a:rect l="l" t="t" r="r" b="b"/>
            <a:pathLst>
              <a:path w="8531860" h="6196965">
                <a:moveTo>
                  <a:pt x="0" y="128904"/>
                </a:moveTo>
                <a:lnTo>
                  <a:pt x="10133" y="78759"/>
                </a:lnTo>
                <a:lnTo>
                  <a:pt x="37769" y="37782"/>
                </a:lnTo>
                <a:lnTo>
                  <a:pt x="78759" y="10140"/>
                </a:lnTo>
                <a:lnTo>
                  <a:pt x="128955" y="0"/>
                </a:lnTo>
                <a:lnTo>
                  <a:pt x="8402447" y="0"/>
                </a:lnTo>
                <a:lnTo>
                  <a:pt x="8452592" y="10140"/>
                </a:lnTo>
                <a:lnTo>
                  <a:pt x="8493569" y="37782"/>
                </a:lnTo>
                <a:lnTo>
                  <a:pt x="8521211" y="78759"/>
                </a:lnTo>
                <a:lnTo>
                  <a:pt x="8531352" y="128904"/>
                </a:lnTo>
                <a:lnTo>
                  <a:pt x="8531352" y="6067628"/>
                </a:lnTo>
                <a:lnTo>
                  <a:pt x="8521211" y="6117824"/>
                </a:lnTo>
                <a:lnTo>
                  <a:pt x="8493569" y="6158814"/>
                </a:lnTo>
                <a:lnTo>
                  <a:pt x="8452592" y="6186450"/>
                </a:lnTo>
                <a:lnTo>
                  <a:pt x="8402447" y="6196583"/>
                </a:lnTo>
                <a:lnTo>
                  <a:pt x="128955" y="6196583"/>
                </a:lnTo>
                <a:lnTo>
                  <a:pt x="78759" y="6186450"/>
                </a:lnTo>
                <a:lnTo>
                  <a:pt x="37769" y="6158814"/>
                </a:lnTo>
                <a:lnTo>
                  <a:pt x="10133" y="6117824"/>
                </a:lnTo>
                <a:lnTo>
                  <a:pt x="0" y="6067628"/>
                </a:lnTo>
                <a:lnTo>
                  <a:pt x="0" y="12890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100" y="434340"/>
            <a:ext cx="8305800" cy="54864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C66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63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63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7075" y="301752"/>
            <a:ext cx="8681466" cy="63466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5561" y="329945"/>
            <a:ext cx="8531352" cy="619658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05561" y="329945"/>
            <a:ext cx="8531860" cy="6196965"/>
          </a:xfrm>
          <a:custGeom>
            <a:avLst/>
            <a:gdLst/>
            <a:ahLst/>
            <a:cxnLst/>
            <a:rect l="l" t="t" r="r" b="b"/>
            <a:pathLst>
              <a:path w="8531860" h="6196965">
                <a:moveTo>
                  <a:pt x="0" y="128904"/>
                </a:moveTo>
                <a:lnTo>
                  <a:pt x="10133" y="78759"/>
                </a:lnTo>
                <a:lnTo>
                  <a:pt x="37769" y="37782"/>
                </a:lnTo>
                <a:lnTo>
                  <a:pt x="78759" y="10140"/>
                </a:lnTo>
                <a:lnTo>
                  <a:pt x="128955" y="0"/>
                </a:lnTo>
                <a:lnTo>
                  <a:pt x="8402447" y="0"/>
                </a:lnTo>
                <a:lnTo>
                  <a:pt x="8452592" y="10140"/>
                </a:lnTo>
                <a:lnTo>
                  <a:pt x="8493569" y="37782"/>
                </a:lnTo>
                <a:lnTo>
                  <a:pt x="8521211" y="78759"/>
                </a:lnTo>
                <a:lnTo>
                  <a:pt x="8531352" y="128904"/>
                </a:lnTo>
                <a:lnTo>
                  <a:pt x="8531352" y="6067628"/>
                </a:lnTo>
                <a:lnTo>
                  <a:pt x="8521211" y="6117824"/>
                </a:lnTo>
                <a:lnTo>
                  <a:pt x="8493569" y="6158814"/>
                </a:lnTo>
                <a:lnTo>
                  <a:pt x="8452592" y="6186450"/>
                </a:lnTo>
                <a:lnTo>
                  <a:pt x="8402447" y="6196583"/>
                </a:lnTo>
                <a:lnTo>
                  <a:pt x="128955" y="6196583"/>
                </a:lnTo>
                <a:lnTo>
                  <a:pt x="78759" y="6186450"/>
                </a:lnTo>
                <a:lnTo>
                  <a:pt x="37769" y="6158814"/>
                </a:lnTo>
                <a:lnTo>
                  <a:pt x="10133" y="6117824"/>
                </a:lnTo>
                <a:lnTo>
                  <a:pt x="0" y="6067628"/>
                </a:lnTo>
                <a:lnTo>
                  <a:pt x="0" y="12890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308228"/>
            <a:ext cx="7728915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CC66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4822" y="2210753"/>
            <a:ext cx="6707505" cy="162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4628" y="6648024"/>
            <a:ext cx="269240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63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erville.il.us/government/grants/community-development-block-grant-fund/" TargetMode="External"/><Relationship Id="rId2" Type="http://schemas.openxmlformats.org/officeDocument/2006/relationships/hyperlink" Target="https://www.naperville.il.us/government/grants/social-services-grant-fun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request.com/SID_2289?SA=A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BarfussM@naperville.il.us" TargetMode="External"/><Relationship Id="rId2" Type="http://schemas.openxmlformats.org/officeDocument/2006/relationships/hyperlink" Target="mailto:ozkaptans@naperville.il.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D7E3F29-C784-4A0C-9724-CD47C51C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0" y="1905000"/>
            <a:ext cx="7481040" cy="2083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>
                <a:solidFill>
                  <a:srgbClr val="FFFFFF"/>
                </a:solidFill>
                <a:latin typeface="+mj-lt"/>
                <a:cs typeface="Arial"/>
              </a:rPr>
              <a:t>2023 Social Services Grant (SSG)</a:t>
            </a:r>
            <a:br>
              <a:rPr lang="en-US" sz="4200" kern="1200">
                <a:solidFill>
                  <a:srgbClr val="FFFFFF"/>
                </a:solidFill>
                <a:latin typeface="+mj-lt"/>
                <a:cs typeface="Arial"/>
              </a:rPr>
            </a:br>
            <a:r>
              <a:rPr lang="en-US" sz="4200" kern="1200">
                <a:solidFill>
                  <a:srgbClr val="FFFFFF"/>
                </a:solidFill>
                <a:latin typeface="+mj-lt"/>
                <a:cs typeface="Arial"/>
              </a:rPr>
              <a:t>Pre-Application Meeting </a:t>
            </a:r>
            <a:br>
              <a:rPr lang="en-US" sz="4200" kern="1200">
                <a:solidFill>
                  <a:srgbClr val="FFFFFF"/>
                </a:solidFill>
                <a:latin typeface="+mj-lt"/>
                <a:cs typeface="Arial"/>
              </a:rPr>
            </a:br>
            <a:r>
              <a:rPr lang="en-US" sz="4200" kern="1200">
                <a:solidFill>
                  <a:srgbClr val="FFFFFF"/>
                </a:solidFill>
                <a:latin typeface="+mj-lt"/>
                <a:cs typeface="Arial"/>
              </a:rPr>
              <a:t>August 30, 2022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FB2BD5-6AAB-46F7-A8D1-665DAE973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8" y="0"/>
            <a:ext cx="563592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063" y="598433"/>
            <a:ext cx="8791258" cy="5084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>
              <a:tabLst>
                <a:tab pos="661670" algn="l"/>
              </a:tabLst>
            </a:pPr>
            <a:r>
              <a:rPr lang="en-US" sz="2400" b="1" u="sng" kern="1200">
                <a:solidFill>
                  <a:schemeClr val="tx1"/>
                </a:solidFill>
                <a:latin typeface="+mj-lt"/>
                <a:cs typeface="Calibri"/>
              </a:rPr>
              <a:t>Demonstrated Capacity to Complete the Project/Project Readiness:</a:t>
            </a:r>
            <a:endParaRPr lang="en-US" b="1" kern="1200">
              <a:solidFill>
                <a:schemeClr val="tx1"/>
              </a:solidFill>
              <a:latin typeface="+mj-lt"/>
              <a:cs typeface="+mj-cs"/>
            </a:endParaRPr>
          </a:p>
        </p:txBody>
      </p:sp>
      <p:grpSp>
        <p:nvGrpSpPr>
          <p:cNvPr id="38" name="Group 16">
            <a:extLst>
              <a:ext uri="{FF2B5EF4-FFF2-40B4-BE49-F238E27FC236}">
                <a16:creationId xmlns:a16="http://schemas.microsoft.com/office/drawing/2014/main" id="{31D279A5-A726-4EB1-8C82-5DCAD720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1CE5924F-E0EC-42CC-8DEC-805AA13D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8E307F87-8A04-4995-972E-FDA64B90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B4F94FEB-6437-4F82-8162-102CD0F5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AA0E57C3-AF35-4479-921A-4DE8AEE16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D90A8767-9020-4331-B099-51AE678E5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0E99A61B-8C5D-495B-B1E3-EDE182F2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F8091840-442B-48FC-B52B-A30A33D1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ABA7ECAD-216B-44A5-B7A8-F01B7A61E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C542924-4C61-497C-823F-6DABE94F3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DA58E6AB-0D24-4203-BB36-23C46E1D4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786210C-FC2B-42A8-B9AD-B59D7BC74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6631C158-3987-4246-A8F0-A446381D3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7F89EDD3-5511-4A57-AAD1-2D188E9C4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1D993D38-1E01-4DFD-A5D0-0A3781CD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D6FE807E-293A-446E-9F8F-3B87D763B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AC0B35E-8639-4057-9E0B-8109D67F8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1892F8C1-D3BE-441F-BAB0-F3F7D6CA4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F068311-5A24-4E53-9104-6C62EE555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5EC9C299-85CB-409E-80B2-F3F1E314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56E79AE-691C-4BA9-A736-A35E5BF52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4864" y="3383280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1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-25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9EE67B9-6F6C-3DEF-185F-26F4EE1B3C25}"/>
              </a:ext>
            </a:extLst>
          </p:cNvPr>
          <p:cNvSpPr txBox="1">
            <a:spLocks/>
          </p:cNvSpPr>
          <p:nvPr/>
        </p:nvSpPr>
        <p:spPr>
          <a:xfrm>
            <a:off x="2217548" y="4790746"/>
            <a:ext cx="4958268" cy="71537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60000" lnSpcReduction="20000"/>
          </a:bodyPr>
          <a:lstStyle>
            <a:lvl1pPr>
              <a:defRPr sz="4400" b="0" i="0">
                <a:solidFill>
                  <a:srgbClr val="CC66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 algn="l" rtl="0">
              <a:lnSpc>
                <a:spcPct val="90000"/>
              </a:lnSpc>
              <a:spcBef>
                <a:spcPct val="0"/>
              </a:spcBef>
              <a:tabLst>
                <a:tab pos="661670" algn="l"/>
              </a:tabLst>
            </a:pPr>
            <a:r>
              <a:rPr lang="en-US" b="1" kern="1200" spc="-10">
                <a:solidFill>
                  <a:schemeClr val="tx1"/>
                </a:solidFill>
                <a:latin typeface="+mj-lt"/>
                <a:cs typeface="+mj-cs"/>
              </a:rPr>
              <a:t>Will receive a score of 0 - 20 points</a:t>
            </a:r>
            <a:endParaRPr lang="en-US" kern="1200">
              <a:solidFill>
                <a:schemeClr val="tx1"/>
              </a:solidFill>
              <a:latin typeface="+mj-lt"/>
              <a:cs typeface="+mj-cs"/>
            </a:endParaRPr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B01FA550-1DB0-5DD8-680A-FA8054730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67686"/>
              </p:ext>
            </p:extLst>
          </p:nvPr>
        </p:nvGraphicFramePr>
        <p:xfrm>
          <a:off x="827689" y="1537137"/>
          <a:ext cx="7670334" cy="2869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5167">
                  <a:extLst>
                    <a:ext uri="{9D8B030D-6E8A-4147-A177-3AD203B41FA5}">
                      <a16:colId xmlns:a16="http://schemas.microsoft.com/office/drawing/2014/main" val="1747933557"/>
                    </a:ext>
                  </a:extLst>
                </a:gridCol>
                <a:gridCol w="3835167">
                  <a:extLst>
                    <a:ext uri="{9D8B030D-6E8A-4147-A177-3AD203B41FA5}">
                      <a16:colId xmlns:a16="http://schemas.microsoft.com/office/drawing/2014/main" val="3609909016"/>
                    </a:ext>
                  </a:extLst>
                </a:gridCol>
              </a:tblGrid>
              <a:tr h="2869853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endParaRPr lang="en-US" sz="2000" u="none" strike="noStrike" noProof="0" dirty="0">
                        <a:solidFill>
                          <a:schemeClr val="bg1"/>
                        </a:solidFill>
                      </a:endParaRPr>
                    </a:p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2000" u="none" strike="noStrike" noProof="0" dirty="0">
                          <a:solidFill>
                            <a:schemeClr val="bg1"/>
                          </a:solidFill>
                        </a:rPr>
                        <a:t>Staff Skills and Experience</a:t>
                      </a:r>
                    </a:p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2000" u="none" strike="noStrike" noProof="0" dirty="0">
                          <a:solidFill>
                            <a:schemeClr val="bg1"/>
                          </a:solidFill>
                        </a:rPr>
                        <a:t>Financial Resources</a:t>
                      </a:r>
                    </a:p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2000" u="none" strike="noStrike" noProof="0" dirty="0">
                          <a:solidFill>
                            <a:schemeClr val="bg1"/>
                          </a:solidFill>
                        </a:rPr>
                        <a:t>Detailed project description/program guidelines</a:t>
                      </a:r>
                    </a:p>
                    <a:p>
                      <a:pPr marL="0" lvl="0" indent="0">
                        <a:buNone/>
                      </a:pP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endParaRPr lang="en-US" sz="2000" u="none" strike="noStrike" noProof="0" dirty="0">
                        <a:solidFill>
                          <a:schemeClr val="bg1"/>
                        </a:solidFill>
                      </a:endParaRPr>
                    </a:p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2000" u="none" strike="noStrike" noProof="0" dirty="0">
                          <a:solidFill>
                            <a:schemeClr val="bg1"/>
                          </a:solidFill>
                        </a:rPr>
                        <a:t>Project Schedule/Ability to complete the project within a year</a:t>
                      </a:r>
                    </a:p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2000" u="none" strike="noStrike" noProof="0" dirty="0">
                          <a:solidFill>
                            <a:schemeClr val="bg1"/>
                          </a:solidFill>
                        </a:rPr>
                        <a:t>Project sustainability</a:t>
                      </a:r>
                    </a:p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2000" u="none" strike="noStrike" noProof="0" dirty="0">
                          <a:solidFill>
                            <a:schemeClr val="bg1"/>
                          </a:solidFill>
                        </a:rPr>
                        <a:t>Ability to maintain records and meet contracting and reporting requirements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94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7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FB2BD5-6AAB-46F7-A8D1-665DAE973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8" y="0"/>
            <a:ext cx="563592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055" y="533400"/>
            <a:ext cx="4958268" cy="5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  <a:tabLst>
                <a:tab pos="661670" algn="l"/>
              </a:tabLst>
            </a:pPr>
            <a:r>
              <a:rPr lang="en-US" sz="3600" b="1" kern="1200" spc="-10" dirty="0">
                <a:solidFill>
                  <a:schemeClr val="tx1"/>
                </a:solidFill>
                <a:latin typeface="+mj-lt"/>
                <a:cs typeface="+mj-cs"/>
              </a:rPr>
              <a:t>0 - 15</a:t>
            </a:r>
            <a:r>
              <a:rPr lang="en-US" sz="3600" b="1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spc="-10" dirty="0">
                <a:solidFill>
                  <a:schemeClr val="tx1"/>
                </a:solidFill>
                <a:latin typeface="+mj-lt"/>
                <a:cs typeface="+mj-cs"/>
              </a:rPr>
              <a:t>points</a:t>
            </a:r>
            <a:br>
              <a:rPr lang="en-US" sz="3600" b="1" kern="1200" dirty="0">
                <a:latin typeface="+mj-lt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cs typeface="+mj-cs"/>
              </a:rPr>
              <a:t>Experience and Past Performance</a:t>
            </a:r>
            <a:br>
              <a:rPr lang="en-US" sz="3600" b="1" kern="1200" dirty="0">
                <a:latin typeface="+mj-lt"/>
                <a:cs typeface="+mj-cs"/>
              </a:rPr>
            </a:br>
            <a:br>
              <a:rPr lang="en-US" sz="3600" b="1" kern="1200" dirty="0">
                <a:latin typeface="+mj-lt"/>
                <a:cs typeface="+mj-cs"/>
              </a:rPr>
            </a:br>
            <a:br>
              <a:rPr lang="en-US" sz="3600" b="1" kern="1200" dirty="0">
                <a:latin typeface="+mj-lt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cs typeface="+mj-cs"/>
              </a:rPr>
              <a:t>0 - 5 points</a:t>
            </a:r>
            <a:br>
              <a:rPr lang="en-US" sz="3600" b="1" kern="1200" dirty="0">
                <a:latin typeface="+mj-lt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cs typeface="+mj-cs"/>
              </a:rPr>
              <a:t>Application Completeness</a:t>
            </a:r>
            <a:endParaRPr lang="en-US" sz="3600" kern="1200" spc="-1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748E-E569-43A5-A2DF-F8F8BD1AD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1151" y="914400"/>
            <a:ext cx="2940521" cy="52578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indent="-4572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/>
              <a:t>Past performance managing grant funding</a:t>
            </a:r>
          </a:p>
          <a:p>
            <a:pPr marL="457200" indent="-4572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/>
              <a:t>Experience with similar projects</a:t>
            </a:r>
          </a:p>
          <a:p>
            <a:pPr marL="457200" indent="-4572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kern="1200"/>
          </a:p>
          <a:p>
            <a:pPr marL="457200" indent="-4572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/>
              <a:t>All questions completed</a:t>
            </a:r>
          </a:p>
          <a:p>
            <a:pPr marL="457200" indent="-4572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/>
              <a:t>All supporting documentation included</a:t>
            </a:r>
          </a:p>
          <a:p>
            <a:pPr marL="457200" indent="-4572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b="1" kern="1200"/>
          </a:p>
          <a:p>
            <a:pPr marL="457200" indent="-4572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b="1" kern="1200"/>
          </a:p>
        </p:txBody>
      </p:sp>
      <p:grpSp>
        <p:nvGrpSpPr>
          <p:cNvPr id="38" name="Group 16">
            <a:extLst>
              <a:ext uri="{FF2B5EF4-FFF2-40B4-BE49-F238E27FC236}">
                <a16:creationId xmlns:a16="http://schemas.microsoft.com/office/drawing/2014/main" id="{31D279A5-A726-4EB1-8C82-5DCAD720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1CE5924F-E0EC-42CC-8DEC-805AA13D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8E307F87-8A04-4995-972E-FDA64B90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B4F94FEB-6437-4F82-8162-102CD0F5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AA0E57C3-AF35-4479-921A-4DE8AEE16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D90A8767-9020-4331-B099-51AE678E5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0E99A61B-8C5D-495B-B1E3-EDE182F2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F8091840-442B-48FC-B52B-A30A33D1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ABA7ECAD-216B-44A5-B7A8-F01B7A61E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C542924-4C61-497C-823F-6DABE94F3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DA58E6AB-0D24-4203-BB36-23C46E1D4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786210C-FC2B-42A8-B9AD-B59D7BC74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6631C158-3987-4246-A8F0-A446381D3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7F89EDD3-5511-4A57-AAD1-2D188E9C4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1D993D38-1E01-4DFD-A5D0-0A3781CD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D6FE807E-293A-446E-9F8F-3B87D763B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AC0B35E-8639-4057-9E0B-8109D67F8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1892F8C1-D3BE-441F-BAB0-F3F7D6CA4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F068311-5A24-4E53-9104-6C62EE555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5EC9C299-85CB-409E-80B2-F3F1E314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56E79AE-691C-4BA9-A736-A35E5BF52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4864" y="3383280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1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-25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A9D17-0B93-473F-86A4-F161149C9D39}"/>
              </a:ext>
            </a:extLst>
          </p:cNvPr>
          <p:cNvCxnSpPr/>
          <p:nvPr/>
        </p:nvCxnSpPr>
        <p:spPr>
          <a:xfrm>
            <a:off x="6172200" y="338328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76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0832" y="468858"/>
            <a:ext cx="7583129" cy="7192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4200" b="1" kern="1200" spc="-10" dirty="0">
                <a:solidFill>
                  <a:schemeClr val="tx1"/>
                </a:solidFill>
                <a:latin typeface="+mj-lt"/>
                <a:cs typeface="+mj-cs"/>
              </a:rPr>
              <a:t>2023 Application </a:t>
            </a:r>
            <a:r>
              <a:rPr lang="en-US" sz="4200" b="1" kern="1200" spc="-10" dirty="0">
                <a:solidFill>
                  <a:schemeClr val="tx1"/>
                </a:solidFill>
                <a:latin typeface="+mj-lt"/>
                <a:cs typeface="Calibri"/>
              </a:rPr>
              <a:t>Timeline</a:t>
            </a:r>
            <a:endParaRPr lang="en-US" sz="4200" b="1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6351" y="1657350"/>
            <a:ext cx="7001202" cy="28023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  <a:buClr>
                <a:srgbClr val="CC6600"/>
              </a:buClr>
              <a:tabLst>
                <a:tab pos="440690" algn="l"/>
                <a:tab pos="441325" algn="l"/>
              </a:tabLst>
            </a:pPr>
            <a:endParaRPr lang="en-US" sz="2800" b="1" kern="1200" spc="-1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lvl="1" algn="ctr" rtl="0">
              <a:buClr>
                <a:srgbClr val="CC6600"/>
              </a:buClr>
              <a:tabLst>
                <a:tab pos="926465" algn="l"/>
                <a:tab pos="927100" algn="l"/>
              </a:tabLst>
            </a:pPr>
            <a:r>
              <a:rPr lang="en-US" sz="28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Opening:</a:t>
            </a:r>
            <a:endParaRPr lang="en-US" sz="2800" b="1" u="sng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lvl="1" algn="ctr">
              <a:buClr>
                <a:srgbClr val="CC6600"/>
              </a:buClr>
              <a:tabLst>
                <a:tab pos="926465" algn="l"/>
                <a:tab pos="927100" algn="l"/>
              </a:tabLst>
            </a:pPr>
            <a:r>
              <a:rPr lang="en-US" sz="2800" b="1" kern="1200" spc="-2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Tuesday, September 6, 2022</a:t>
            </a:r>
            <a:endParaRPr lang="en-US" sz="2800" b="1" kern="120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lvl="1" algn="ctr" rtl="0">
              <a:buClr>
                <a:srgbClr val="CC6600"/>
              </a:buClr>
              <a:tabLst>
                <a:tab pos="926465" algn="l"/>
                <a:tab pos="927100" algn="l"/>
              </a:tabLst>
            </a:pPr>
            <a:endParaRPr lang="en-US" sz="2800" b="1" u="sng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lvl="1" algn="ctr">
              <a:tabLst>
                <a:tab pos="926465" algn="l"/>
                <a:tab pos="927100" algn="l"/>
              </a:tabLst>
            </a:pPr>
            <a:r>
              <a:rPr lang="en-US" sz="28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Deadline:</a:t>
            </a:r>
            <a:r>
              <a:rPr lang="en-US" sz="2800" b="1" u="sng" kern="1200" spc="-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endParaRPr lang="en-US" sz="2800" b="1" u="sng" kern="1200" spc="-3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lvl="1" algn="ctr">
              <a:buClr>
                <a:srgbClr val="CC6600"/>
              </a:buClr>
              <a:tabLst>
                <a:tab pos="926465" algn="l"/>
                <a:tab pos="927100" algn="l"/>
              </a:tabLst>
            </a:pPr>
            <a:r>
              <a: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 p.m.,</a:t>
            </a:r>
            <a:r>
              <a:rPr lang="en-US" sz="2800" b="1" kern="1200" spc="-4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spc="-1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Friday,</a:t>
            </a:r>
            <a:r>
              <a:rPr lang="en-US" sz="2800" b="1" kern="1200" spc="-3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September 23, 2022</a:t>
            </a:r>
            <a:endParaRPr lang="en-US" b="1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650"/>
            <a:ext cx="455228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4864" y="3383280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spcBef>
                <a:spcPts val="100"/>
              </a:spcBef>
            </a:pPr>
            <a:fld id="{81D60167-4931-47E6-BA6A-407CBD079E47}" type="slidenum">
              <a:rPr lang="en-US" sz="1200" kern="1200" spc="-5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ctr" rtl="0">
                <a:spcBef>
                  <a:spcPts val="100"/>
                </a:spcBef>
              </a:pPr>
              <a:t>12</a:t>
            </a:fld>
            <a:endParaRPr lang="en-US" sz="1200" kern="1200" spc="-5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35CE7B5E-F9E3-E742-E5CF-974EB67E6582}"/>
              </a:ext>
            </a:extLst>
          </p:cNvPr>
          <p:cNvSpPr txBox="1">
            <a:spLocks/>
          </p:cNvSpPr>
          <p:nvPr/>
        </p:nvSpPr>
        <p:spPr>
          <a:xfrm>
            <a:off x="946015" y="3892603"/>
            <a:ext cx="3070250" cy="26800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>
              <a:defRPr sz="4400" b="0" i="0">
                <a:solidFill>
                  <a:srgbClr val="CC66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endParaRPr lang="en-US" sz="4200" b="1" kern="1200" spc="-1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1A7D1-C9AE-B275-FDCC-5BAD7CE27330}"/>
              </a:ext>
            </a:extLst>
          </p:cNvPr>
          <p:cNvSpPr txBox="1"/>
          <p:nvPr/>
        </p:nvSpPr>
        <p:spPr>
          <a:xfrm>
            <a:off x="539970" y="5294255"/>
            <a:ext cx="8468051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/>
              </a:rPr>
              <a:t>The CDBG application process is separate and will take place later this year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-1"/>
            <a:ext cx="916946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3"/>
            <a:ext cx="8829202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3"/>
            <a:ext cx="9175185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505509" y="212908"/>
            <a:ext cx="6861931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269287" y="1712598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1925" y="818984"/>
            <a:ext cx="5331627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indent="301625"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Using</a:t>
            </a:r>
            <a:r>
              <a:rPr lang="en-US" sz="42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420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Online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Application</a:t>
            </a:r>
            <a:r>
              <a:rPr lang="en-US" sz="420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System </a:t>
            </a:r>
            <a:b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Blackbaud Grantmaking Gifts Online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4490110"/>
            <a:ext cx="9163282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778240" y="6455664"/>
            <a:ext cx="33604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Bef>
                <a:spcPts val="100"/>
              </a:spcBef>
            </a:pPr>
            <a:fld id="{81D60167-4931-47E6-BA6A-407CBD079E47}" type="slidenum">
              <a:rPr lang="en-US" kern="1200" spc="-25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rtl="0">
                <a:spcBef>
                  <a:spcPts val="100"/>
                </a:spcBef>
              </a:pPr>
              <a:t>13</a:t>
            </a:fld>
            <a:endParaRPr lang="en-US" kern="1200" spc="-25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85574" y="1554765"/>
            <a:ext cx="4638003" cy="2080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2123440" marR="5080" indent="-1263650" algn="l" rtl="0">
              <a:lnSpc>
                <a:spcPct val="90000"/>
              </a:lnSpc>
              <a:spcBef>
                <a:spcPct val="0"/>
              </a:spcBef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</a:t>
            </a:r>
            <a:r>
              <a:rPr lang="en-US" sz="2800" kern="1200" spc="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</a:t>
            </a:r>
            <a:r>
              <a:rPr lang="en-US" sz="2800" kern="1200" spc="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</a:t>
            </a:r>
            <a:r>
              <a:rPr lang="en-US" sz="2800" kern="1200" spc="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800" kern="1200" spc="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</a:t>
            </a:r>
            <a:r>
              <a:rPr lang="en-US" sz="28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3659" y="649480"/>
            <a:ext cx="4568319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370840" algn="l" rtl="0">
              <a:lnSpc>
                <a:spcPct val="90000"/>
              </a:lnSpc>
              <a:spcBef>
                <a:spcPts val="705"/>
              </a:spcBef>
              <a:buClr>
                <a:srgbClr val="CC6600"/>
              </a:buClr>
              <a:buSzPct val="96153"/>
              <a:tabLst>
                <a:tab pos="276225" algn="l"/>
              </a:tabLst>
            </a:pP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Links</a:t>
            </a:r>
            <a:r>
              <a:rPr lang="en-US" sz="2400" b="1" kern="1200" spc="-2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400" b="1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400" b="1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</a:t>
            </a:r>
            <a:r>
              <a:rPr lang="en-US" sz="2400" b="1" kern="1200" spc="-2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en-US" sz="24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2400" b="1" kern="1200" spc="-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24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400" b="1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City’s website: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" algn="l" rtl="0">
              <a:lnSpc>
                <a:spcPct val="90000"/>
              </a:lnSpc>
              <a:spcBef>
                <a:spcPts val="5"/>
              </a:spcBef>
              <a:buClr>
                <a:srgbClr val="CC6600"/>
              </a:buClr>
              <a:buSzPct val="96153"/>
              <a:tabLst>
                <a:tab pos="276225" algn="l"/>
              </a:tabLst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" algn="l" rtl="0">
              <a:lnSpc>
                <a:spcPct val="90000"/>
              </a:lnSpc>
              <a:spcBef>
                <a:spcPts val="5"/>
              </a:spcBef>
              <a:buClr>
                <a:srgbClr val="CC6600"/>
              </a:buClr>
              <a:buSzPct val="96153"/>
              <a:tabLst>
                <a:tab pos="276225" algn="l"/>
              </a:tabLst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SSG</a:t>
            </a:r>
            <a:r>
              <a:rPr lang="en-US" sz="1700" b="1" kern="120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webpage: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>
              <a:lnSpc>
                <a:spcPct val="90000"/>
              </a:lnSpc>
              <a:spcBef>
                <a:spcPts val="380"/>
              </a:spcBef>
            </a:pPr>
            <a:r>
              <a:rPr lang="en-US" sz="1700" u="sng" kern="1200" spc="-1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+mn-lt"/>
                <a:ea typeface="+mn-ea"/>
                <a:cs typeface="+mn-cs"/>
                <a:hlinkClick r:id="rId2"/>
              </a:rPr>
              <a:t>https://www.naperville.il.us/government/grants/social-</a:t>
            </a:r>
            <a:r>
              <a:rPr lang="en-US" sz="1700" u="sng" kern="120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+mn-lt"/>
                <a:ea typeface="+mn-ea"/>
                <a:cs typeface="+mn-cs"/>
                <a:hlinkClick r:id="rId2"/>
              </a:rPr>
              <a:t>services-</a:t>
            </a:r>
            <a:r>
              <a:rPr lang="en-US" sz="1700" u="sng" kern="1200" spc="-1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+mn-lt"/>
                <a:ea typeface="+mn-ea"/>
                <a:cs typeface="+mn-cs"/>
                <a:hlinkClick r:id="rId2"/>
              </a:rPr>
              <a:t>grant-fund/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R="848994" algn="l" rtl="0">
              <a:lnSpc>
                <a:spcPct val="90000"/>
              </a:lnSpc>
              <a:buClr>
                <a:srgbClr val="CC6600"/>
              </a:buClr>
              <a:buSzPct val="96153"/>
              <a:tabLst>
                <a:tab pos="276225" algn="l"/>
              </a:tabLst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CDBG</a:t>
            </a:r>
            <a:r>
              <a:rPr lang="en-US" sz="1700" b="1" kern="1200" spc="-1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webpage: </a:t>
            </a:r>
            <a:r>
              <a:rPr lang="en-US" sz="1700" u="sng" kern="1200" spc="-1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+mn-lt"/>
                <a:ea typeface="+mn-ea"/>
                <a:cs typeface="+mn-cs"/>
                <a:hlinkClick r:id="rId3"/>
              </a:rPr>
              <a:t>https://www.naperville.il.us/government/grants/</a:t>
            </a:r>
            <a:r>
              <a:rPr lang="en-US" sz="1700" u="sng" kern="120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+mn-lt"/>
                <a:ea typeface="+mn-ea"/>
                <a:cs typeface="+mn-cs"/>
                <a:hlinkClick r:id="rId3"/>
              </a:rPr>
              <a:t>community-</a:t>
            </a:r>
            <a:r>
              <a:rPr lang="en-US" sz="1700" u="sng" kern="1200" spc="-1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+mn-lt"/>
                <a:ea typeface="+mn-ea"/>
                <a:cs typeface="+mn-cs"/>
                <a:hlinkClick r:id="rId3"/>
              </a:rPr>
              <a:t>development-block-grant-fund/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08228"/>
            <a:ext cx="7728915" cy="790986"/>
          </a:xfrm>
          <a:prstGeom prst="rect">
            <a:avLst/>
          </a:prstGeom>
        </p:spPr>
        <p:txBody>
          <a:bodyPr vert="horz" wrap="square" lIns="0" tIns="1127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>
                <a:solidFill>
                  <a:schemeClr val="tx2"/>
                </a:solidFill>
              </a:rPr>
              <a:t>Getting</a:t>
            </a:r>
            <a:r>
              <a:rPr spc="-45">
                <a:solidFill>
                  <a:schemeClr val="tx2"/>
                </a:solidFill>
              </a:rPr>
              <a:t> </a:t>
            </a:r>
            <a:r>
              <a:rPr spc="-10">
                <a:solidFill>
                  <a:schemeClr val="tx2"/>
                </a:solidFill>
              </a:rPr>
              <a:t>Started: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1295400"/>
            <a:ext cx="490728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8B69D-CE8F-494C-A3BE-BF0BE3D650C9}"/>
              </a:ext>
            </a:extLst>
          </p:cNvPr>
          <p:cNvSpPr txBox="1"/>
          <p:nvPr/>
        </p:nvSpPr>
        <p:spPr>
          <a:xfrm>
            <a:off x="524784" y="248038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Eligibility Quiz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80F65-B755-4A15-921E-A647B378A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8" y="2620675"/>
            <a:ext cx="8495662" cy="31433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84732"/>
            <a:ext cx="9144000" cy="36807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9639"/>
            <a:ext cx="9144000" cy="49987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60" y="0"/>
            <a:ext cx="673608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" y="0"/>
            <a:ext cx="3490714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1213" y="578642"/>
            <a:ext cx="2361891" cy="539940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927735" algn="l" rtl="0">
              <a:lnSpc>
                <a:spcPct val="90000"/>
              </a:lnSpc>
              <a:spcBef>
                <a:spcPct val="0"/>
              </a:spcBef>
            </a:pPr>
            <a:r>
              <a:rPr lang="en-US" sz="29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What’s</a:t>
            </a:r>
            <a:r>
              <a:rPr lang="en-US" sz="2900" b="1" kern="1200" spc="-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New</a:t>
            </a:r>
            <a:r>
              <a:rPr lang="en-US" sz="2900" b="1" kern="1200" spc="-13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n-US" sz="2900" b="1" kern="1200" spc="-14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spc="-1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2023?</a:t>
            </a:r>
            <a:endParaRPr lang="en-US" sz="2900" b="1" kern="12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401" y="0"/>
            <a:ext cx="565459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3581055" y="756006"/>
            <a:ext cx="5363140" cy="1684658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lvl="1" algn="r" rtl="0">
              <a:lnSpc>
                <a:spcPct val="90000"/>
              </a:lnSpc>
              <a:spcBef>
                <a:spcPts val="1000"/>
              </a:spcBef>
              <a:buClr>
                <a:srgbClr val="EF7E09"/>
              </a:buClr>
              <a:buSzPct val="79687"/>
              <a:tabLst>
                <a:tab pos="2754630" algn="l"/>
                <a:tab pos="2755265" algn="l"/>
              </a:tabLs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lvl="1" algn="ctr">
              <a:tabLst>
                <a:tab pos="2754630" algn="l"/>
                <a:tab pos="2755265" algn="l"/>
              </a:tabLst>
            </a:pPr>
            <a:r>
              <a: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Ruth Broder is retiring September 2nd!</a:t>
            </a:r>
            <a:endParaRPr lang="en-US" sz="2000" b="1">
              <a:solidFill>
                <a:schemeClr val="bg1"/>
              </a:solidFill>
              <a:ea typeface="+mn-ea"/>
              <a:cs typeface="+mn-cs"/>
            </a:endParaRPr>
          </a:p>
          <a:p>
            <a:pPr lvl="1" algn="ctr" rtl="0">
              <a:tabLst>
                <a:tab pos="2754630" algn="l"/>
                <a:tab pos="2755265" algn="l"/>
              </a:tabLst>
            </a:pPr>
            <a:endParaRPr lang="en-US" sz="2000" b="1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/>
            <a:r>
              <a: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CDBG Administrator</a:t>
            </a:r>
            <a:endParaRPr lang="en-US" sz="2000" b="1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/>
            <a:r>
              <a: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Miranda Barfuss</a:t>
            </a:r>
            <a:endParaRPr lang="en-US" sz="2000" b="1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l" rtl="0">
              <a:lnSpc>
                <a:spcPct val="90000"/>
              </a:lnSpc>
              <a:spcBef>
                <a:spcPts val="1000"/>
              </a:spcBef>
            </a:pPr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49943" y="6648024"/>
            <a:ext cx="1155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5">
                <a:latin typeface="Verdana"/>
                <a:cs typeface="Verdana"/>
              </a:rPr>
              <a:t>2</a:t>
            </a:r>
            <a:endParaRPr lang="en-US" sz="1000">
              <a:latin typeface="Verdana"/>
              <a:cs typeface="Verdana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60828B18-5C98-351E-2664-A7D146F8B23E}"/>
              </a:ext>
            </a:extLst>
          </p:cNvPr>
          <p:cNvSpPr txBox="1"/>
          <p:nvPr/>
        </p:nvSpPr>
        <p:spPr>
          <a:xfrm>
            <a:off x="3581057" y="3032149"/>
            <a:ext cx="5491235" cy="3005018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-457200" algn="l">
              <a:lnSpc>
                <a:spcPct val="90000"/>
              </a:lnSpc>
              <a:spcBef>
                <a:spcPts val="1000"/>
              </a:spcBef>
              <a:buAutoNum type="arabicPeriod"/>
              <a:tabLst>
                <a:tab pos="2754630" algn="l"/>
                <a:tab pos="2755265" algn="l"/>
              </a:tabLst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Remove low/mod income as scoring criteria</a:t>
            </a:r>
            <a:endParaRPr lang="en-US" sz="2000">
              <a:solidFill>
                <a:srgbClr val="FFFFFF"/>
              </a:solidFill>
            </a:endParaRPr>
          </a:p>
          <a:p>
            <a:pPr marL="457200" lvl="1" indent="-457200" algn="l">
              <a:lnSpc>
                <a:spcPct val="90000"/>
              </a:lnSpc>
              <a:spcBef>
                <a:spcPts val="1000"/>
              </a:spcBef>
              <a:buAutoNum type="arabicPeriod"/>
              <a:tabLst>
                <a:tab pos="2754630" algn="l"/>
                <a:tab pos="2755265" algn="l"/>
              </a:tabLst>
            </a:pPr>
            <a:r>
              <a:rPr lang="en-US" sz="20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New review team/City Council split: $400K/$100K</a:t>
            </a:r>
          </a:p>
          <a:p>
            <a:pPr marL="457200" lvl="1" indent="-457200" algn="l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Calibri"/>
              </a:rPr>
              <a:t>School district representatives added to review team</a:t>
            </a:r>
          </a:p>
          <a:p>
            <a:pPr marL="457200" lvl="1" indent="-457200" algn="l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Calibri"/>
              </a:rPr>
              <a:t>Non-scoring councilmember added to review team</a:t>
            </a:r>
          </a:p>
          <a:p>
            <a:pPr marL="457200" lvl="1" indent="-457200" algn="l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Calibri"/>
              </a:rPr>
              <a:t>Lowest/highest application scores thrown out</a:t>
            </a:r>
          </a:p>
          <a:p>
            <a:pPr lvl="1" algn="l">
              <a:lnSpc>
                <a:spcPct val="90000"/>
              </a:lnSpc>
              <a:spcBef>
                <a:spcPts val="1000"/>
              </a:spcBef>
            </a:pPr>
            <a:endParaRPr lang="en-US" sz="2800" kern="1200" dirty="0">
              <a:solidFill>
                <a:srgbClr val="FFFFFF"/>
              </a:solidFill>
              <a:latin typeface="+mn-lt"/>
              <a:ea typeface="+mn-ea"/>
              <a:cs typeface="Calibri"/>
            </a:endParaRPr>
          </a:p>
          <a:p>
            <a:pPr algn="l" rtl="0">
              <a:lnSpc>
                <a:spcPct val="110000"/>
              </a:lnSpc>
            </a:pPr>
            <a:endParaRPr lang="en-US" sz="2800" kern="1200">
              <a:solidFill>
                <a:srgbClr val="FFFFFF"/>
              </a:solidFill>
              <a:latin typeface="+mn-lt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08228"/>
            <a:ext cx="7728915" cy="13208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>
                <a:solidFill>
                  <a:schemeClr val="tx2"/>
                </a:solidFill>
              </a:rPr>
              <a:t>Step</a:t>
            </a:r>
            <a:r>
              <a:rPr spc="-15">
                <a:solidFill>
                  <a:schemeClr val="tx2"/>
                </a:solidFill>
              </a:rPr>
              <a:t> </a:t>
            </a:r>
            <a:r>
              <a:rPr>
                <a:solidFill>
                  <a:schemeClr val="tx2"/>
                </a:solidFill>
              </a:rPr>
              <a:t>1:</a:t>
            </a:r>
            <a:r>
              <a:rPr spc="-30">
                <a:solidFill>
                  <a:schemeClr val="tx2"/>
                </a:solidFill>
              </a:rPr>
              <a:t> </a:t>
            </a:r>
            <a:r>
              <a:rPr spc="-10">
                <a:solidFill>
                  <a:schemeClr val="tx2"/>
                </a:solidFill>
              </a:rPr>
              <a:t>Uploading Documents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24355"/>
            <a:ext cx="9144000" cy="42077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07542" y="308228"/>
            <a:ext cx="5429250" cy="13208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>
                <a:solidFill>
                  <a:schemeClr val="tx2"/>
                </a:solidFill>
              </a:rPr>
              <a:t>Step</a:t>
            </a:r>
            <a:r>
              <a:rPr spc="-15">
                <a:solidFill>
                  <a:schemeClr val="tx2"/>
                </a:solidFill>
              </a:rPr>
              <a:t> </a:t>
            </a:r>
            <a:r>
              <a:rPr>
                <a:solidFill>
                  <a:schemeClr val="tx2"/>
                </a:solidFill>
              </a:rPr>
              <a:t>2:</a:t>
            </a:r>
            <a:r>
              <a:rPr spc="-30">
                <a:solidFill>
                  <a:schemeClr val="tx2"/>
                </a:solidFill>
              </a:rPr>
              <a:t> </a:t>
            </a:r>
            <a:r>
              <a:rPr spc="-10">
                <a:solidFill>
                  <a:schemeClr val="tx2"/>
                </a:solidFill>
              </a:rPr>
              <a:t>Uploading Documents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115" y="2181009"/>
            <a:ext cx="4161496" cy="34014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3471" y="2522220"/>
            <a:ext cx="3906494" cy="16276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40985" y="2181605"/>
            <a:ext cx="33610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>
                <a:latin typeface="Arial"/>
                <a:cs typeface="Arial"/>
              </a:rPr>
              <a:t>Successful</a:t>
            </a:r>
            <a:r>
              <a:rPr sz="1600" spc="-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Uploads</a:t>
            </a:r>
            <a:r>
              <a:rPr sz="1600" spc="-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will</a:t>
            </a:r>
            <a:r>
              <a:rPr sz="1600" spc="-6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look</a:t>
            </a:r>
            <a:r>
              <a:rPr sz="1600" spc="-6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like</a:t>
            </a:r>
            <a:r>
              <a:rPr sz="1600" spc="-6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this: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282" y="310895"/>
            <a:ext cx="7434146" cy="47198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5586" y="3175"/>
            <a:ext cx="5963920" cy="86690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635635">
              <a:lnSpc>
                <a:spcPts val="3050"/>
              </a:lnSpc>
              <a:spcBef>
                <a:spcPts val="560"/>
              </a:spcBef>
            </a:pPr>
            <a:r>
              <a:rPr sz="2900" b="1">
                <a:solidFill>
                  <a:schemeClr val="tx2"/>
                </a:solidFill>
                <a:highlight>
                  <a:srgbClr val="FFFF00"/>
                </a:highlight>
                <a:latin typeface="Arial"/>
                <a:cs typeface="Arial"/>
              </a:rPr>
              <a:t>Important!</a:t>
            </a:r>
            <a:r>
              <a:rPr sz="2900" b="1" spc="-10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2900" b="1" spc="-2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900" b="1" spc="-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900" b="1">
                <a:solidFill>
                  <a:srgbClr val="000000"/>
                </a:solidFill>
                <a:latin typeface="Arial"/>
                <a:cs typeface="Arial"/>
              </a:rPr>
              <a:t>Return</a:t>
            </a:r>
            <a:r>
              <a:rPr sz="2900" b="1" spc="-6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900" b="1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900" b="1" spc="-1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900" b="1" spc="-25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sz="2900" b="1">
                <a:solidFill>
                  <a:srgbClr val="000000"/>
                </a:solidFill>
                <a:latin typeface="Arial"/>
                <a:cs typeface="Arial"/>
              </a:rPr>
              <a:t>Application,</a:t>
            </a:r>
            <a:r>
              <a:rPr sz="2900" b="1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900" b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sz="2900" b="1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900" b="1">
                <a:solidFill>
                  <a:srgbClr val="000000"/>
                </a:solidFill>
                <a:latin typeface="Arial"/>
                <a:cs typeface="Arial"/>
              </a:rPr>
              <a:t>the Correct</a:t>
            </a:r>
            <a:r>
              <a:rPr sz="2900" b="1" spc="-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900" b="1" spc="-10">
                <a:solidFill>
                  <a:srgbClr val="000000"/>
                </a:solidFill>
                <a:latin typeface="Arial"/>
                <a:cs typeface="Arial"/>
              </a:rPr>
              <a:t>Link:</a:t>
            </a:r>
            <a:endParaRPr sz="2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5861" y="2173223"/>
            <a:ext cx="4760925" cy="40812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3280" y="1348866"/>
            <a:ext cx="8053070" cy="624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9085" marR="5080" indent="-287020">
              <a:lnSpc>
                <a:spcPct val="90100"/>
              </a:lnSpc>
              <a:spcBef>
                <a:spcPts val="27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85">
                <a:latin typeface="Arial"/>
                <a:cs typeface="Arial"/>
              </a:rPr>
              <a:t>To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Log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back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into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your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account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go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to: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https://www.grantrequest.com/SID_2289?SA=AM?</a:t>
            </a:r>
            <a:r>
              <a:rPr sz="1400" spc="-3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access </a:t>
            </a:r>
            <a:r>
              <a:rPr sz="1400">
                <a:latin typeface="Arial"/>
                <a:cs typeface="Arial"/>
              </a:rPr>
              <a:t>saved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submitted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requests.</a:t>
            </a:r>
            <a:r>
              <a:rPr sz="1400" spc="3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If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you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don’t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use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this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link,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you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will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create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new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applications</a:t>
            </a:r>
            <a:r>
              <a:rPr sz="1400" spc="-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and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won’t </a:t>
            </a:r>
            <a:r>
              <a:rPr sz="1400">
                <a:latin typeface="Arial"/>
                <a:cs typeface="Arial"/>
              </a:rPr>
              <a:t>be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able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to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find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your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saved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applications.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D63398-EEE4-4E6A-BEF3-E92924A28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767" y="0"/>
            <a:ext cx="9170066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C6804B24-17AC-406D-9636-1332F5DF9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9877" y="-988420"/>
            <a:ext cx="6859919" cy="883292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767" y="-864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8000"/>
                </a:schemeClr>
              </a:gs>
              <a:gs pos="99000">
                <a:srgbClr val="000000">
                  <a:alpha val="46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26703">
            <a:off x="252763" y="1649137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0DF94D-F28F-435E-AD56-C40FC99AF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409782"/>
            <a:ext cx="9166299" cy="444325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11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F952EE-9AAE-4D81-BF98-35DF71334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405630" y="-1353130"/>
            <a:ext cx="6407535" cy="9113803"/>
          </a:xfrm>
          <a:prstGeom prst="rect">
            <a:avLst/>
          </a:prstGeom>
          <a:gradFill>
            <a:gsLst>
              <a:gs pos="1000">
                <a:srgbClr val="000000">
                  <a:alpha val="33000"/>
                </a:srgb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218722"/>
            <a:ext cx="7952358" cy="62146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b="1" kern="1200" spc="-10">
                <a:solidFill>
                  <a:srgbClr val="FFFFFF"/>
                </a:solidFill>
                <a:latin typeface="+mj-lt"/>
                <a:cs typeface="+mj-cs"/>
              </a:rPr>
              <a:t>Important Dates To Remember:</a:t>
            </a:r>
            <a:br>
              <a:rPr lang="en-US" sz="4000" b="1" kern="1200" spc="-1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4000" b="1" kern="1200" spc="-1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  <a:t>Aug. 30, 2022 at 11 a.m. - Pre-Application Workshop and Information Session for CY23 grants</a:t>
            </a:r>
            <a:b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  <a:t>Sept. 6, 2022 - CY23 Application is open</a:t>
            </a:r>
            <a:b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  <a:t>Sept. 23, 2022 - CY23 funding applications are due by 5 p.m.</a:t>
            </a:r>
            <a:b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  <a:t>Dec. 2022 - City Council Approval of CY23 Social Services Grant (SSG)allocations</a:t>
            </a:r>
            <a:b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700" b="1" kern="1200" spc="-10">
                <a:solidFill>
                  <a:srgbClr val="FFFFFF"/>
                </a:solidFill>
                <a:latin typeface="+mj-lt"/>
                <a:cs typeface="+mj-cs"/>
              </a:rPr>
              <a:t>Jan. 2023 - CY23 SSG Program Year begins</a:t>
            </a:r>
            <a:br>
              <a:rPr lang="en-US" sz="4200" b="1" kern="1200" spc="-1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4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2433" y="6279113"/>
            <a:ext cx="16192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spc="-25">
                <a:solidFill>
                  <a:srgbClr val="A7A299"/>
                </a:solidFill>
                <a:latin typeface="Verdana"/>
                <a:cs typeface="Verdana"/>
              </a:rPr>
              <a:t>34</a:t>
            </a:r>
            <a:endParaRPr lang="en-US"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2297" y="502020"/>
            <a:ext cx="3992787" cy="869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Technical</a:t>
            </a:r>
            <a:r>
              <a:rPr lang="en-US" sz="3500" b="1" kern="1200" spc="-8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Assistance</a:t>
            </a:r>
            <a:endParaRPr lang="en-US" sz="3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302" y="2144990"/>
            <a:ext cx="4777097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41300" algn="l" rtl="0">
              <a:lnSpc>
                <a:spcPct val="90000"/>
              </a:lnSpc>
              <a:spcBef>
                <a:spcPts val="3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24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SSG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questions, please contact: </a:t>
            </a:r>
          </a:p>
          <a:p>
            <a:pPr marL="241300" algn="l" rtl="0">
              <a:lnSpc>
                <a:spcPct val="90000"/>
              </a:lnSpc>
              <a:spcBef>
                <a:spcPts val="3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Shebnem Ozkaptan </a:t>
            </a:r>
          </a:p>
          <a:p>
            <a:pPr marL="241300" algn="l" rtl="0">
              <a:lnSpc>
                <a:spcPct val="90000"/>
              </a:lnSpc>
              <a:spcBef>
                <a:spcPts val="3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ozkaptans@naperville.il.us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(email preferred)</a:t>
            </a:r>
          </a:p>
          <a:p>
            <a:pPr marL="241300" algn="l" rtl="0">
              <a:lnSpc>
                <a:spcPct val="90000"/>
              </a:lnSpc>
              <a:spcBef>
                <a:spcPts val="3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(630) 420-4110</a:t>
            </a:r>
          </a:p>
          <a:p>
            <a:pPr marL="241300" algn="l" rtl="0">
              <a:lnSpc>
                <a:spcPct val="90000"/>
              </a:lnSpc>
              <a:spcBef>
                <a:spcPts val="3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endParaRPr lang="en-US" sz="2400" kern="1200" spc="-1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algn="l" rtl="0">
              <a:lnSpc>
                <a:spcPct val="90000"/>
              </a:lnSpc>
              <a:spcBef>
                <a:spcPts val="3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CDBG Questions, please contact:</a:t>
            </a:r>
          </a:p>
          <a:p>
            <a:pPr marL="241300" algn="l" rtl="0">
              <a:lnSpc>
                <a:spcPct val="90000"/>
              </a:lnSpc>
              <a:spcBef>
                <a:spcPts val="3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Miranda Barfuss</a:t>
            </a:r>
          </a:p>
          <a:p>
            <a:pPr marL="241300" algn="l" rtl="0">
              <a:lnSpc>
                <a:spcPct val="90000"/>
              </a:lnSpc>
              <a:spcBef>
                <a:spcPts val="3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BarfussM@naperville.il.us</a:t>
            </a:r>
            <a:endParaRPr lang="en-US" sz="2400" kern="1200" spc="-1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algn="l" rtl="0">
              <a:lnSpc>
                <a:spcPct val="90000"/>
              </a:lnSpc>
              <a:spcBef>
                <a:spcPts val="3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(630) 305-5315</a:t>
            </a:r>
          </a:p>
          <a:p>
            <a:pPr marL="241300" algn="l" rtl="0">
              <a:lnSpc>
                <a:spcPct val="90000"/>
              </a:lnSpc>
              <a:spcBef>
                <a:spcPts val="3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endParaRPr lang="en-US" sz="1700" kern="1200" spc="-1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066" indent="-228600" algn="l" rtl="0">
              <a:lnSpc>
                <a:spcPct val="90000"/>
              </a:lnSpc>
              <a:spcBef>
                <a:spcPts val="300"/>
              </a:spcBef>
              <a:buClr>
                <a:srgbClr val="EF7E09"/>
              </a:buClr>
              <a:buSzPct val="80357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Receiver">
            <a:extLst>
              <a:ext uri="{FF2B5EF4-FFF2-40B4-BE49-F238E27FC236}">
                <a16:creationId xmlns:a16="http://schemas.microsoft.com/office/drawing/2014/main" id="{A5E4EC0A-803D-5514-C44F-9B604DF1B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6975" y="1880998"/>
            <a:ext cx="3127897" cy="312789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78240" y="6459378"/>
            <a:ext cx="33604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Bef>
                <a:spcPts val="100"/>
              </a:spcBef>
            </a:pPr>
            <a:fld id="{81D60167-4931-47E6-BA6A-407CBD079E47}" type="slidenum">
              <a:rPr lang="en-US" kern="1200" spc="-25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rtl="0">
                <a:spcBef>
                  <a:spcPts val="100"/>
                </a:spcBef>
              </a:pPr>
              <a:t>25</a:t>
            </a:fld>
            <a:endParaRPr lang="en-US" kern="1200" spc="-25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6118" y="735106"/>
            <a:ext cx="7540322" cy="16270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200" b="1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4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3011" y="4870824"/>
            <a:ext cx="7504463" cy="145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endParaRPr lang="en-US" sz="24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>
              <a:lnSpc>
                <a:spcPct val="90000"/>
              </a:lnSpc>
              <a:spcBef>
                <a:spcPts val="10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CDBG Schedule</a:t>
            </a:r>
          </a:p>
          <a:p>
            <a:pPr algn="l" rtl="0">
              <a:lnSpc>
                <a:spcPct val="90000"/>
              </a:lnSpc>
              <a:spcBef>
                <a:spcPts val="10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endParaRPr lang="en-US" sz="24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>
              <a:lnSpc>
                <a:spcPct val="90000"/>
              </a:lnSpc>
              <a:spcBef>
                <a:spcPts val="10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en-US" sz="2400" b="1" kern="1200" spc="-4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en-US" sz="2400" b="1" kern="1200" spc="-5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</a:t>
            </a:r>
            <a:r>
              <a:rPr lang="en-US" sz="2400" b="1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2400" b="1" kern="1200" spc="-6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SSG</a:t>
            </a:r>
            <a:r>
              <a:rPr lang="en-US" sz="2400" b="1" kern="1200" spc="-3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CDBG </a:t>
            </a:r>
            <a:r>
              <a:rPr lang="en-US" sz="2400" b="1" kern="1200" spc="-1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grants?</a:t>
            </a:r>
          </a:p>
          <a:p>
            <a:pPr algn="l" rtl="0">
              <a:lnSpc>
                <a:spcPct val="90000"/>
              </a:lnSpc>
              <a:spcBef>
                <a:spcPts val="1000"/>
              </a:spcBef>
              <a:buClr>
                <a:srgbClr val="EF7E09"/>
              </a:buClr>
              <a:buSzPct val="80357"/>
              <a:tabLst>
                <a:tab pos="469900" algn="l"/>
                <a:tab pos="470534" algn="l"/>
              </a:tabLst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l" rtl="0">
              <a:lnSpc>
                <a:spcPct val="90000"/>
              </a:lnSpc>
              <a:spcBef>
                <a:spcPts val="1000"/>
              </a:spcBef>
              <a:buClr>
                <a:srgbClr val="EF7E09"/>
              </a:buClr>
              <a:buSzPct val="80357"/>
              <a:tabLst>
                <a:tab pos="927100" algn="l"/>
                <a:tab pos="927735" algn="l"/>
              </a:tabLst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0028" y="6648704"/>
            <a:ext cx="2057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25">
                <a:latin typeface="Verdana"/>
                <a:cs typeface="Verdana"/>
              </a:rPr>
              <a:t>33</a:t>
            </a:r>
            <a:endParaRPr lang="en-US"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>
              <a:lnSpc>
                <a:spcPct val="90000"/>
              </a:lnSpc>
              <a:spcBef>
                <a:spcPct val="0"/>
              </a:spcBef>
            </a:pPr>
            <a:r>
              <a:rPr lang="en-US" sz="4700" kern="1200">
                <a:solidFill>
                  <a:schemeClr val="tx1"/>
                </a:solidFill>
                <a:latin typeface="+mj-lt"/>
                <a:cs typeface="+mj-cs"/>
              </a:rPr>
              <a:t>Social Services Grant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4864" y="3379979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spcBef>
                <a:spcPts val="100"/>
              </a:spcBef>
            </a:pPr>
            <a:fld id="{81D60167-4931-47E6-BA6A-407CBD079E47}" type="slidenum">
              <a:rPr lang="en-US" sz="1200" kern="1200" spc="-5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ctr" rtl="0">
                <a:spcBef>
                  <a:spcPts val="100"/>
                </a:spcBef>
              </a:pPr>
              <a:t>3</a:t>
            </a:fld>
            <a:endParaRPr lang="en-US" sz="1200" kern="1200" spc="-5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3742" y="599114"/>
            <a:ext cx="4278498" cy="5565342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rtl="0">
              <a:lnSpc>
                <a:spcPct val="90000"/>
              </a:lnSpc>
              <a:spcBef>
                <a:spcPts val="2190"/>
              </a:spcBef>
            </a:pPr>
            <a:r>
              <a:rPr lang="en-US" sz="2400" b="1" kern="1200" spc="-1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Name: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Social</a:t>
            </a:r>
            <a:r>
              <a:rPr lang="en-US" sz="2400" kern="1200" spc="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Services Grant</a:t>
            </a:r>
            <a:r>
              <a:rPr lang="en-US" sz="2400" kern="1200" spc="-3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(SSG)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</a:pPr>
            <a:endParaRPr lang="en-US" sz="2400" b="1" kern="1200" spc="-1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</a:pPr>
            <a:r>
              <a:rPr lang="en-US" sz="2400" b="1" kern="1200" spc="-1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Sponsor: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City</a:t>
            </a:r>
            <a:r>
              <a:rPr lang="en-US" sz="2400" kern="1200" spc="-1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400" kern="1200" spc="-1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Naperville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  <a:spcBef>
                <a:spcPts val="5"/>
              </a:spcBef>
            </a:pPr>
            <a:endParaRPr lang="en-US" sz="2400" b="1" kern="1200" spc="-1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  <a:spcBef>
                <a:spcPts val="5"/>
              </a:spcBef>
            </a:pPr>
            <a:r>
              <a:rPr lang="en-US" sz="2400" b="1" kern="1200" spc="-1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Requirements: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Meets</a:t>
            </a:r>
            <a:r>
              <a:rPr lang="en-US" sz="2400" kern="1200" spc="-2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funding</a:t>
            </a:r>
            <a:r>
              <a:rPr lang="en-US" sz="2400" kern="1200" spc="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p</a:t>
            </a:r>
            <a:r>
              <a:rPr lang="en-US" sz="2400" kern="1200" spc="-1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riority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</a:pPr>
            <a:endParaRPr lang="en-US" sz="2400" b="1" kern="1200" spc="-1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</a:pPr>
            <a:r>
              <a:rPr lang="en-US" sz="2400" b="1" kern="1200" spc="-1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Funding year: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Jan 1,</a:t>
            </a:r>
            <a:r>
              <a:rPr lang="en-US" sz="2400" kern="1200" spc="-2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2023 –</a:t>
            </a:r>
            <a:r>
              <a:rPr lang="en-US" sz="2400" kern="1200" spc="-2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Dec</a:t>
            </a:r>
            <a:r>
              <a:rPr lang="en-US" sz="2400" kern="1200" spc="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31,</a:t>
            </a:r>
            <a:r>
              <a:rPr lang="en-US" sz="2400" kern="1200" spc="-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2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2023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</a:pPr>
            <a:endParaRPr lang="en-US" sz="2400" b="1" kern="1200" spc="-1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</a:pPr>
            <a:r>
              <a:rPr lang="en-US" sz="2400" b="1" kern="1200" spc="-1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Funding: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  <a:p>
            <a:pPr algn="ctr" rtl="0">
              <a:lnSpc>
                <a:spcPct val="90000"/>
              </a:lnSpc>
            </a:pPr>
            <a:r>
              <a:rPr lang="en-US" sz="2400" kern="1200" spc="-1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$500,000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13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313" y="1273831"/>
            <a:ext cx="3998836" cy="392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315" algn="ctr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</a:t>
            </a:r>
            <a:r>
              <a:rPr lang="en-US" sz="4000" kern="1200" spc="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Services</a:t>
            </a:r>
            <a:r>
              <a:rPr lang="en-US" sz="4000" kern="1200" spc="20">
                <a:solidFill>
                  <a:schemeClr val="tx1"/>
                </a:solidFill>
                <a:latin typeface="+mj-lt"/>
                <a:cs typeface="+mj-cs"/>
              </a:rPr>
              <a:t> Grant</a:t>
            </a:r>
            <a:br>
              <a:rPr lang="en-US" sz="4000" kern="1200" spc="20">
                <a:latin typeface="+mj-lt"/>
                <a:cs typeface="+mj-cs"/>
              </a:rPr>
            </a:br>
            <a:br>
              <a:rPr lang="en-US" sz="4000" kern="1200" spc="20">
                <a:latin typeface="+mj-lt"/>
                <a:cs typeface="+mj-cs"/>
              </a:rPr>
            </a:br>
            <a:r>
              <a:rPr lang="en-US" sz="4000" kern="1200" spc="20">
                <a:solidFill>
                  <a:schemeClr val="tx1"/>
                </a:solidFill>
                <a:latin typeface="+mj-lt"/>
                <a:cs typeface="Calibri"/>
              </a:rPr>
              <a:t>Eligibility Requirements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7" name="Group 21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54864" y="3379979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spcBef>
                <a:spcPts val="100"/>
              </a:spcBef>
            </a:pPr>
            <a:fld id="{81D60167-4931-47E6-BA6A-407CBD079E47}" type="slidenum">
              <a:rPr lang="en-US" sz="1200" kern="1200" spc="-25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ctr" rtl="0">
                <a:spcBef>
                  <a:spcPts val="100"/>
                </a:spcBef>
              </a:pPr>
              <a:t>4</a:t>
            </a:fld>
            <a:endParaRPr lang="en-US" sz="1200" kern="1200" spc="-25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1444" y="499833"/>
            <a:ext cx="4700156" cy="618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ts val="105"/>
              </a:spcBef>
            </a:pPr>
            <a:r>
              <a:rPr lang="en-US" b="1" u="sng" kern="12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</a:rPr>
              <a:t>Eligibility </a:t>
            </a:r>
            <a:r>
              <a:rPr lang="en-US" b="1" u="sng" kern="1200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</a:rPr>
              <a:t>Requirements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21640" indent="-342900" algn="l" rtl="0">
              <a:lnSpc>
                <a:spcPct val="90000"/>
              </a:lnSpc>
              <a:spcAft>
                <a:spcPts val="600"/>
              </a:spcAft>
              <a:buFont typeface="Wingdings"/>
              <a:buChar char="q"/>
              <a:tabLst>
                <a:tab pos="307975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profit/not-for-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profit</a:t>
            </a:r>
            <a:r>
              <a:rPr lang="en-US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501(c)(3)</a:t>
            </a:r>
            <a:r>
              <a:rPr lang="en-US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421640" indent="-342900" algn="l" rtl="0">
              <a:lnSpc>
                <a:spcPct val="90000"/>
              </a:lnSpc>
              <a:spcAft>
                <a:spcPts val="600"/>
              </a:spcAft>
              <a:buFont typeface="Wingdings"/>
              <a:buChar char="q"/>
              <a:tabLst>
                <a:tab pos="307975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</a:t>
            </a:r>
            <a:r>
              <a:rPr lang="en-US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</a:t>
            </a:r>
            <a:r>
              <a:rPr lang="en-US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Naperville</a:t>
            </a:r>
            <a:r>
              <a:rPr lang="en-US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421640" indent="-342900" algn="l" rtl="0">
              <a:lnSpc>
                <a:spcPct val="90000"/>
              </a:lnSpc>
              <a:spcAft>
                <a:spcPts val="600"/>
              </a:spcAft>
              <a:buFont typeface="Wingdings"/>
              <a:buChar char="q"/>
              <a:tabLst>
                <a:tab pos="307975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Meets</a:t>
            </a:r>
            <a:r>
              <a:rPr lang="en-US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SSG 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858520" lvl="1" algn="l" rtl="0">
              <a:lnSpc>
                <a:spcPct val="90000"/>
              </a:lnSpc>
              <a:spcAft>
                <a:spcPts val="600"/>
              </a:spcAft>
              <a:buClr>
                <a:srgbClr val="CC6600"/>
              </a:buClr>
              <a:tabLst>
                <a:tab pos="1087755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Emergency</a:t>
            </a:r>
            <a:r>
              <a:rPr lang="en-US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858520" lvl="1" algn="l" rtl="0">
              <a:lnSpc>
                <a:spcPct val="90000"/>
              </a:lnSpc>
              <a:spcAft>
                <a:spcPts val="600"/>
              </a:spcAft>
              <a:buClr>
                <a:srgbClr val="CC6600"/>
              </a:buClr>
              <a:tabLst>
                <a:tab pos="1087755" algn="l"/>
              </a:tabLst>
            </a:pP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Seniors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858520" lvl="1" algn="l" rtl="0">
              <a:lnSpc>
                <a:spcPct val="90000"/>
              </a:lnSpc>
              <a:spcAft>
                <a:spcPts val="600"/>
              </a:spcAft>
              <a:buClr>
                <a:srgbClr val="CC6600"/>
              </a:buClr>
              <a:tabLst>
                <a:tab pos="1087755" algn="l"/>
              </a:tabLst>
            </a:pP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Self-Sufficiency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858520" lvl="1" algn="l" rtl="0">
              <a:lnSpc>
                <a:spcPct val="90000"/>
              </a:lnSpc>
              <a:spcAft>
                <a:spcPts val="600"/>
              </a:spcAft>
              <a:buClr>
                <a:srgbClr val="CC6600"/>
              </a:buClr>
              <a:tabLst>
                <a:tab pos="1087755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</a:t>
            </a:r>
            <a:r>
              <a:rPr lang="en-US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Populations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854075" lvl="1" algn="l" rtl="0">
              <a:lnSpc>
                <a:spcPct val="90000"/>
              </a:lnSpc>
              <a:spcAft>
                <a:spcPts val="600"/>
              </a:spcAft>
              <a:buClr>
                <a:srgbClr val="CC6600"/>
              </a:buClr>
              <a:tabLst>
                <a:tab pos="1083310" algn="l"/>
              </a:tabLst>
            </a:pP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Youth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858520" lvl="1" algn="l" rtl="0">
              <a:lnSpc>
                <a:spcPct val="90000"/>
              </a:lnSpc>
              <a:spcAft>
                <a:spcPts val="600"/>
              </a:spcAft>
              <a:buClr>
                <a:srgbClr val="CC6600"/>
              </a:buClr>
              <a:tabLst>
                <a:tab pos="1087755" algn="l"/>
              </a:tabLst>
            </a:pP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Transportation</a:t>
            </a:r>
            <a:r>
              <a:rPr lang="en-US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subset</a:t>
            </a:r>
            <a:r>
              <a:rPr lang="en-US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en-US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</a:t>
            </a:r>
            <a:r>
              <a:rPr lang="en-US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categories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algn="l" rtl="0">
              <a:lnSpc>
                <a:spcPct val="90000"/>
              </a:lnSpc>
              <a:spcBef>
                <a:spcPts val="50"/>
              </a:spcBef>
              <a:tabLst>
                <a:tab pos="277495" algn="l"/>
                <a:tab pos="278130" algn="l"/>
              </a:tabLst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lnSpc>
                <a:spcPct val="90000"/>
              </a:lnSpc>
              <a:spcBef>
                <a:spcPts val="50"/>
              </a:spcBef>
              <a:buFont typeface="Wingdings"/>
              <a:buChar char="q"/>
              <a:tabLst>
                <a:tab pos="277495" algn="l"/>
                <a:tab pos="278130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en-US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n-US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</a:t>
            </a:r>
            <a:r>
              <a:rPr lang="en-US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CDBG</a:t>
            </a:r>
            <a:r>
              <a:rPr lang="en-US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 requirements</a:t>
            </a:r>
            <a:r>
              <a:rPr lang="en-US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en-US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</a:t>
            </a:r>
            <a:r>
              <a:rPr lang="en-US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CDBG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funding</a:t>
            </a:r>
            <a:r>
              <a:rPr lang="en-US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en-US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r>
              <a:rPr lang="en-US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(subject</a:t>
            </a:r>
            <a:r>
              <a:rPr lang="en-US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15%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cap)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48895" marR="93980" algn="l">
              <a:lnSpc>
                <a:spcPct val="90000"/>
              </a:lnSpc>
              <a:tabLst>
                <a:tab pos="277495" algn="l"/>
                <a:tab pos="278130" algn="l"/>
              </a:tabLst>
            </a:pPr>
            <a:endParaRPr lang="en-US" kern="1200" spc="-1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954" y="954284"/>
            <a:ext cx="7884829" cy="2943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784860" marR="5080" indent="-772795" algn="l" rtl="0">
              <a:lnSpc>
                <a:spcPct val="90000"/>
              </a:lnSpc>
              <a:spcBef>
                <a:spcPct val="0"/>
              </a:spcBef>
            </a:pPr>
            <a:r>
              <a:rPr lang="en-US" sz="6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Evaluation</a:t>
            </a:r>
            <a:r>
              <a:rPr lang="en-US" sz="6500" kern="1200" spc="-9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Criteria</a:t>
            </a:r>
            <a:r>
              <a:rPr lang="en-US" sz="6500" kern="1200" spc="-7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500" kern="1200" spc="-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6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SSG</a:t>
            </a:r>
            <a:r>
              <a:rPr lang="en-US" sz="6500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5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Applications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4864" y="3383280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spcBef>
                <a:spcPts val="100"/>
              </a:spcBef>
            </a:pPr>
            <a:fld id="{81D60167-4931-47E6-BA6A-407CBD079E47}" type="slidenum">
              <a:rPr lang="en-US" sz="1200" kern="1200" spc="-25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ctr" rtl="0">
                <a:spcBef>
                  <a:spcPts val="100"/>
                </a:spcBef>
              </a:pPr>
              <a:t>5</a:t>
            </a:fld>
            <a:endParaRPr lang="en-US" sz="1200" kern="1200" spc="-25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FB2BD5-6AAB-46F7-A8D1-665DAE973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8" y="0"/>
            <a:ext cx="563592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350" y="1152145"/>
            <a:ext cx="5726836" cy="7253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  <a:tabLst>
                <a:tab pos="661670" algn="l"/>
              </a:tabLst>
            </a:pPr>
            <a:r>
              <a:rPr lang="en-US" sz="32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Meets</a:t>
            </a:r>
            <a:r>
              <a:rPr lang="en-US" sz="3200" b="1" u="sng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u="sng" kern="1200">
                <a:solidFill>
                  <a:schemeClr val="tx1"/>
                </a:solidFill>
                <a:latin typeface="+mj-lt"/>
                <a:cs typeface="+mj-cs"/>
              </a:rPr>
              <a:t>eligibility</a:t>
            </a:r>
            <a:r>
              <a:rPr lang="en-US" sz="3200" b="1" u="sng" kern="1200" spc="-3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requirements</a:t>
            </a:r>
            <a:r>
              <a:rPr lang="en-US" sz="3200" b="1" u="sng" kern="1200">
                <a:solidFill>
                  <a:schemeClr val="tx1"/>
                </a:solidFill>
                <a:latin typeface="+mj-lt"/>
                <a:cs typeface="+mj-cs"/>
              </a:rPr>
              <a:t>:</a:t>
            </a:r>
            <a:r>
              <a:rPr lang="en-US" sz="3200" b="1" kern="1200">
                <a:solidFill>
                  <a:schemeClr val="tx1"/>
                </a:solidFill>
                <a:latin typeface="+mj-lt"/>
                <a:cs typeface="+mj-cs"/>
              </a:rPr>
              <a:t> </a:t>
            </a:r>
            <a:br>
              <a:rPr lang="en-US" sz="3200" b="1" kern="1200">
                <a:latin typeface="+mj-lt"/>
                <a:cs typeface="Calibri"/>
              </a:rPr>
            </a:br>
            <a:br>
              <a:rPr lang="en-US" sz="3200" b="1" kern="1200">
                <a:latin typeface="+mj-lt"/>
                <a:cs typeface="Calibri"/>
              </a:rPr>
            </a:br>
            <a:endParaRPr lang="en-US" sz="3200" b="1" kern="120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algn="l">
              <a:lnSpc>
                <a:spcPct val="90000"/>
              </a:lnSpc>
              <a:spcBef>
                <a:spcPct val="0"/>
              </a:spcBef>
              <a:tabLst>
                <a:tab pos="661670" algn="l"/>
              </a:tabLst>
            </a:pPr>
            <a:endParaRPr lang="en-US" sz="2400" b="1" kern="1200">
              <a:latin typeface="+mj-lt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748E-E569-43A5-A2DF-F8F8BD1AD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865" y="1152143"/>
            <a:ext cx="2283155" cy="38160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</a:pPr>
            <a:r>
              <a:rPr lang="en-US" sz="2800" b="1" kern="1200" spc="-10">
                <a:cs typeface="Calibri"/>
              </a:rPr>
              <a:t>Will receive a score of </a:t>
            </a:r>
            <a:endParaRPr lang="en-US"/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800" b="1" kern="1200" spc="-10">
                <a:cs typeface="Calibri"/>
              </a:rPr>
              <a:t>0 – 15 points</a:t>
            </a:r>
            <a:endParaRPr lang="en-US"/>
          </a:p>
        </p:txBody>
      </p:sp>
      <p:grpSp>
        <p:nvGrpSpPr>
          <p:cNvPr id="38" name="Group 16">
            <a:extLst>
              <a:ext uri="{FF2B5EF4-FFF2-40B4-BE49-F238E27FC236}">
                <a16:creationId xmlns:a16="http://schemas.microsoft.com/office/drawing/2014/main" id="{31D279A5-A726-4EB1-8C82-5DCAD720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1CE5924F-E0EC-42CC-8DEC-805AA13D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8E307F87-8A04-4995-972E-FDA64B90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B4F94FEB-6437-4F82-8162-102CD0F5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AA0E57C3-AF35-4479-921A-4DE8AEE16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D90A8767-9020-4331-B099-51AE678E5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0E99A61B-8C5D-495B-B1E3-EDE182F2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F8091840-442B-48FC-B52B-A30A33D1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ABA7ECAD-216B-44A5-B7A8-F01B7A61E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C542924-4C61-497C-823F-6DABE94F3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DA58E6AB-0D24-4203-BB36-23C46E1D4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786210C-FC2B-42A8-B9AD-B59D7BC74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6631C158-3987-4246-A8F0-A446381D3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7F89EDD3-5511-4A57-AAD1-2D188E9C4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1D993D38-1E01-4DFD-A5D0-0A3781CD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D6FE807E-293A-446E-9F8F-3B87D763B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AC0B35E-8639-4057-9E0B-8109D67F8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1892F8C1-D3BE-441F-BAB0-F3F7D6CA4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F068311-5A24-4E53-9104-6C62EE555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5EC9C299-85CB-409E-80B2-F3F1E314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56E79AE-691C-4BA9-A736-A35E5BF52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4864" y="3383280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rtl="0" fontAlgn="auto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1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R="0" lvl="0" indent="0" algn="ctr" rtl="0" fontAlgn="auto"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-25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2862663-506B-D0BB-6C79-E6C7745F656C}"/>
              </a:ext>
            </a:extLst>
          </p:cNvPr>
          <p:cNvSpPr txBox="1">
            <a:spLocks/>
          </p:cNvSpPr>
          <p:nvPr/>
        </p:nvSpPr>
        <p:spPr>
          <a:xfrm>
            <a:off x="456947" y="2940219"/>
            <a:ext cx="5628301" cy="13954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4400" b="0" i="0">
                <a:solidFill>
                  <a:srgbClr val="CC66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+mj-cs"/>
              </a:rPr>
              <a:t>501 (c)(3) nonprofit organization</a:t>
            </a:r>
            <a:endParaRPr lang="en-US" sz="2400" kern="1200">
              <a:solidFill>
                <a:schemeClr val="tx1"/>
              </a:solidFill>
              <a:latin typeface="+mj-lt"/>
              <a:cs typeface="Calibri"/>
            </a:endParaRP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Benefits Naperville residents</a:t>
            </a: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Meets one or more SSG objective</a:t>
            </a: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endParaRPr lang="en-US" sz="1800" kern="1200">
              <a:solidFill>
                <a:schemeClr val="tx1"/>
              </a:solidFill>
              <a:latin typeface="+mj-lt"/>
              <a:cs typeface="Calibri"/>
            </a:endParaRP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endParaRPr lang="en-US" sz="1800" kern="1200">
              <a:solidFill>
                <a:schemeClr val="tx1"/>
              </a:solidFill>
              <a:latin typeface="+mj-lt"/>
              <a:cs typeface="Calibri"/>
            </a:endParaRP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endParaRPr lang="en-US" sz="1800" kern="1200">
              <a:solidFill>
                <a:schemeClr val="tx1"/>
              </a:solidFill>
              <a:latin typeface="+mj-lt"/>
              <a:cs typeface="Calibri"/>
            </a:endParaRP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endParaRPr lang="en-US" sz="1800" kern="1200">
              <a:solidFill>
                <a:schemeClr val="tx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5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FB2BD5-6AAB-46F7-A8D1-665DAE973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8" y="0"/>
            <a:ext cx="563592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229" y="551084"/>
            <a:ext cx="8682870" cy="4987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tabLst>
                <a:tab pos="661670" algn="l"/>
              </a:tabLst>
            </a:pPr>
            <a:r>
              <a:rPr lang="en-US" sz="2800" b="1" u="sng" kern="1200">
                <a:solidFill>
                  <a:schemeClr val="tx1"/>
                </a:solidFill>
                <a:latin typeface="+mj-lt"/>
                <a:cs typeface="+mj-cs"/>
              </a:rPr>
              <a:t>Addresses Community Need/Shows Project Impact:</a:t>
            </a:r>
            <a:endParaRPr lang="en-US" sz="2800" u="sng" kern="1200">
              <a:solidFill>
                <a:schemeClr val="tx1"/>
              </a:solidFill>
              <a:cs typeface="+mj-cs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  <a:tabLst>
                <a:tab pos="661670" algn="l"/>
              </a:tabLst>
            </a:pPr>
            <a:r>
              <a:rPr lang="en-US" sz="3200" b="1" kern="1200">
                <a:solidFill>
                  <a:schemeClr val="tx1"/>
                </a:solidFill>
                <a:latin typeface="+mj-lt"/>
                <a:cs typeface="+mj-cs"/>
              </a:rPr>
              <a:t> </a:t>
            </a:r>
            <a:br>
              <a:rPr lang="en-US" sz="3200" b="1" kern="1200">
                <a:latin typeface="+mj-lt"/>
                <a:cs typeface="Calibri"/>
              </a:rPr>
            </a:br>
            <a:br>
              <a:rPr lang="en-US" sz="3200" b="1" kern="1200">
                <a:latin typeface="+mj-lt"/>
                <a:cs typeface="Calibri"/>
              </a:rPr>
            </a:br>
            <a:endParaRPr lang="en-US" sz="3200" b="1" kern="120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algn="l">
              <a:lnSpc>
                <a:spcPct val="90000"/>
              </a:lnSpc>
              <a:spcBef>
                <a:spcPct val="0"/>
              </a:spcBef>
              <a:tabLst>
                <a:tab pos="661670" algn="l"/>
              </a:tabLst>
            </a:pPr>
            <a:endParaRPr lang="en-US" sz="2400" b="1" kern="1200">
              <a:latin typeface="+mj-lt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748E-E569-43A5-A2DF-F8F8BD1AD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865" y="1152143"/>
            <a:ext cx="2283155" cy="4663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</a:pPr>
            <a:r>
              <a:rPr lang="en-US" sz="2800" b="1" kern="1200" spc="-10">
                <a:cs typeface="Calibri"/>
              </a:rPr>
              <a:t>Will receive a score of </a:t>
            </a:r>
            <a:endParaRPr lang="en-US"/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800" b="1" kern="1200" spc="-10">
                <a:cs typeface="Calibri"/>
              </a:rPr>
              <a:t>0 – 25 points</a:t>
            </a:r>
            <a:endParaRPr lang="en-US"/>
          </a:p>
        </p:txBody>
      </p:sp>
      <p:grpSp>
        <p:nvGrpSpPr>
          <p:cNvPr id="38" name="Group 16">
            <a:extLst>
              <a:ext uri="{FF2B5EF4-FFF2-40B4-BE49-F238E27FC236}">
                <a16:creationId xmlns:a16="http://schemas.microsoft.com/office/drawing/2014/main" id="{31D279A5-A726-4EB1-8C82-5DCAD720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1CE5924F-E0EC-42CC-8DEC-805AA13D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8E307F87-8A04-4995-972E-FDA64B90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B4F94FEB-6437-4F82-8162-102CD0F5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AA0E57C3-AF35-4479-921A-4DE8AEE16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D90A8767-9020-4331-B099-51AE678E5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0E99A61B-8C5D-495B-B1E3-EDE182F2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F8091840-442B-48FC-B52B-A30A33D1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ABA7ECAD-216B-44A5-B7A8-F01B7A61E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C542924-4C61-497C-823F-6DABE94F3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DA58E6AB-0D24-4203-BB36-23C46E1D4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786210C-FC2B-42A8-B9AD-B59D7BC74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6631C158-3987-4246-A8F0-A446381D3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7F89EDD3-5511-4A57-AAD1-2D188E9C4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1D993D38-1E01-4DFD-A5D0-0A3781CD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D6FE807E-293A-446E-9F8F-3B87D763B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AC0B35E-8639-4057-9E0B-8109D67F8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1892F8C1-D3BE-441F-BAB0-F3F7D6CA4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F068311-5A24-4E53-9104-6C62EE555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5EC9C299-85CB-409E-80B2-F3F1E314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56E79AE-691C-4BA9-A736-A35E5BF52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4864" y="3383280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rtl="0" fontAlgn="auto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1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R="0" lvl="0" indent="0" algn="ctr" rtl="0" fontAlgn="auto"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-25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6460774-C9C4-4B56-8623-BA0EED553FBE}"/>
              </a:ext>
            </a:extLst>
          </p:cNvPr>
          <p:cNvSpPr txBox="1">
            <a:spLocks/>
          </p:cNvSpPr>
          <p:nvPr/>
        </p:nvSpPr>
        <p:spPr>
          <a:xfrm>
            <a:off x="456947" y="1836632"/>
            <a:ext cx="5864783" cy="41445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4400" b="0" i="0">
                <a:solidFill>
                  <a:srgbClr val="CC66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+mj-cs"/>
              </a:rPr>
              <a:t>Benefits Naperville residents</a:t>
            </a:r>
            <a:endParaRPr lang="en-US" sz="2400" kern="1200">
              <a:solidFill>
                <a:schemeClr val="tx1"/>
              </a:solidFill>
              <a:latin typeface="+mj-lt"/>
              <a:cs typeface="Calibri"/>
            </a:endParaRP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Demonstrates the need for requested service/project</a:t>
            </a: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Provides clear description</a:t>
            </a: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Shows how request meets goals and objectives</a:t>
            </a: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Shows how request will expand existing service</a:t>
            </a: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Demonstrates collaboration to avoid duplication</a:t>
            </a: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endParaRPr lang="en-US" sz="1800" kern="1200">
              <a:solidFill>
                <a:schemeClr val="tx1"/>
              </a:solidFill>
              <a:latin typeface="+mj-lt"/>
              <a:cs typeface="Calibri"/>
            </a:endParaRP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endParaRPr lang="en-US" sz="1800" kern="1200">
              <a:solidFill>
                <a:schemeClr val="tx1"/>
              </a:solidFill>
              <a:latin typeface="+mj-lt"/>
              <a:cs typeface="Calibri"/>
            </a:endParaRP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endParaRPr lang="en-US" sz="1800" kern="1200">
              <a:solidFill>
                <a:schemeClr val="tx1"/>
              </a:solidFill>
              <a:latin typeface="+mj-lt"/>
              <a:cs typeface="Calibri"/>
            </a:endParaRP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endParaRPr lang="en-US" sz="1800" kern="1200">
              <a:solidFill>
                <a:schemeClr val="tx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35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FB2BD5-6AAB-46F7-A8D1-665DAE973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8" y="0"/>
            <a:ext cx="563592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617" y="531377"/>
            <a:ext cx="7254120" cy="4987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tabLst>
                <a:tab pos="661670" algn="l"/>
              </a:tabLst>
            </a:pPr>
            <a:r>
              <a:rPr lang="en-US" sz="2800" b="1" u="sng" kern="1200">
                <a:solidFill>
                  <a:schemeClr val="tx1"/>
                </a:solidFill>
                <a:latin typeface="+mj-lt"/>
                <a:cs typeface="+mj-cs"/>
              </a:rPr>
              <a:t>Cost Reasonableness:</a:t>
            </a:r>
            <a:endParaRPr lang="en-US" sz="2800" u="sng" kern="1200">
              <a:solidFill>
                <a:schemeClr val="tx1"/>
              </a:solidFill>
              <a:cs typeface="+mj-cs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  <a:tabLst>
                <a:tab pos="661670" algn="l"/>
              </a:tabLst>
            </a:pPr>
            <a:r>
              <a:rPr lang="en-US" sz="3200" b="1" kern="1200">
                <a:solidFill>
                  <a:schemeClr val="tx1"/>
                </a:solidFill>
                <a:latin typeface="+mj-lt"/>
                <a:cs typeface="+mj-cs"/>
              </a:rPr>
              <a:t> </a:t>
            </a:r>
            <a:br>
              <a:rPr lang="en-US" sz="3200" b="1" kern="1200">
                <a:latin typeface="+mj-lt"/>
                <a:cs typeface="Calibri"/>
              </a:rPr>
            </a:br>
            <a:br>
              <a:rPr lang="en-US" sz="3200" b="1" kern="1200">
                <a:latin typeface="+mj-lt"/>
                <a:cs typeface="Calibri"/>
              </a:rPr>
            </a:br>
            <a:endParaRPr lang="en-US" sz="3200" b="1" kern="120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algn="l">
              <a:lnSpc>
                <a:spcPct val="90000"/>
              </a:lnSpc>
              <a:spcBef>
                <a:spcPct val="0"/>
              </a:spcBef>
              <a:tabLst>
                <a:tab pos="661670" algn="l"/>
              </a:tabLst>
            </a:pPr>
            <a:endParaRPr lang="en-US" sz="2400" b="1" kern="1200">
              <a:latin typeface="+mj-lt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748E-E569-43A5-A2DF-F8F8BD1AD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865" y="1152143"/>
            <a:ext cx="2283155" cy="4663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</a:pPr>
            <a:r>
              <a:rPr lang="en-US" sz="2800" b="1" kern="1200" spc="-10">
                <a:cs typeface="Calibri"/>
              </a:rPr>
              <a:t>Will receive a score of </a:t>
            </a:r>
            <a:endParaRPr lang="en-US"/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800" b="1" kern="1200" spc="-10">
                <a:cs typeface="Calibri"/>
              </a:rPr>
              <a:t>0 – 20 points</a:t>
            </a:r>
            <a:endParaRPr lang="en-US"/>
          </a:p>
        </p:txBody>
      </p:sp>
      <p:grpSp>
        <p:nvGrpSpPr>
          <p:cNvPr id="38" name="Group 16">
            <a:extLst>
              <a:ext uri="{FF2B5EF4-FFF2-40B4-BE49-F238E27FC236}">
                <a16:creationId xmlns:a16="http://schemas.microsoft.com/office/drawing/2014/main" id="{31D279A5-A726-4EB1-8C82-5DCAD720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1CE5924F-E0EC-42CC-8DEC-805AA13D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8E307F87-8A04-4995-972E-FDA64B90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B4F94FEB-6437-4F82-8162-102CD0F5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AA0E57C3-AF35-4479-921A-4DE8AEE16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D90A8767-9020-4331-B099-51AE678E5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0E99A61B-8C5D-495B-B1E3-EDE182F2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F8091840-442B-48FC-B52B-A30A33D1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ABA7ECAD-216B-44A5-B7A8-F01B7A61E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C542924-4C61-497C-823F-6DABE94F3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DA58E6AB-0D24-4203-BB36-23C46E1D4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786210C-FC2B-42A8-B9AD-B59D7BC74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6631C158-3987-4246-A8F0-A446381D3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7F89EDD3-5511-4A57-AAD1-2D188E9C4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1D993D38-1E01-4DFD-A5D0-0A3781CD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D6FE807E-293A-446E-9F8F-3B87D763B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AC0B35E-8639-4057-9E0B-8109D67F8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1892F8C1-D3BE-441F-BAB0-F3F7D6CA4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F068311-5A24-4E53-9104-6C62EE555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5EC9C299-85CB-409E-80B2-F3F1E314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56E79AE-691C-4BA9-A736-A35E5BF52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4864" y="3383280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rtl="0" fontAlgn="auto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1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R="0" lvl="0" indent="0" algn="ctr" rtl="0" fontAlgn="auto"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-25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6460774-C9C4-4B56-8623-BA0EED553FBE}"/>
              </a:ext>
            </a:extLst>
          </p:cNvPr>
          <p:cNvSpPr txBox="1">
            <a:spLocks/>
          </p:cNvSpPr>
          <p:nvPr/>
        </p:nvSpPr>
        <p:spPr>
          <a:xfrm>
            <a:off x="456947" y="1836632"/>
            <a:ext cx="6101265" cy="34942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4400" b="0" i="0">
                <a:solidFill>
                  <a:srgbClr val="CC66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+mj-cs"/>
              </a:rPr>
              <a:t>Impact on identified need</a:t>
            </a:r>
            <a:endParaRPr lang="en-US" sz="2400" kern="1200">
              <a:solidFill>
                <a:schemeClr val="tx1"/>
              </a:solidFill>
              <a:latin typeface="+mj-lt"/>
              <a:cs typeface="Calibri"/>
            </a:endParaRP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How was request determined (quotes, </a:t>
            </a:r>
            <a:r>
              <a:rPr lang="en-US" sz="2400" kern="1200" err="1">
                <a:solidFill>
                  <a:schemeClr val="tx1"/>
                </a:solidFill>
                <a:latin typeface="+mj-lt"/>
                <a:cs typeface="Calibri"/>
              </a:rPr>
              <a:t>etc</a:t>
            </a: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) </a:t>
            </a: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Why does the agency believe the cost is reasonable (industry standard, </a:t>
            </a:r>
            <a:r>
              <a:rPr lang="en-US" sz="2400" kern="1200" err="1">
                <a:solidFill>
                  <a:schemeClr val="tx1"/>
                </a:solidFill>
                <a:latin typeface="+mj-lt"/>
                <a:cs typeface="Calibri"/>
              </a:rPr>
              <a:t>etc</a:t>
            </a: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)</a:t>
            </a: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Accuracy and completeness of detailed budget</a:t>
            </a: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Good fit with agency's overall budget</a:t>
            </a: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r>
              <a:rPr lang="en-US" sz="2400" kern="1200">
                <a:solidFill>
                  <a:schemeClr val="tx1"/>
                </a:solidFill>
                <a:latin typeface="+mj-lt"/>
                <a:cs typeface="Calibri"/>
              </a:rPr>
              <a:t>Supplemental/leveraged funding</a:t>
            </a: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endParaRPr lang="en-US" sz="1800" kern="1200">
              <a:solidFill>
                <a:schemeClr val="tx1"/>
              </a:solidFill>
              <a:latin typeface="+mj-lt"/>
              <a:cs typeface="Calibri"/>
            </a:endParaRP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endParaRPr lang="en-US" sz="1800" kern="1200">
              <a:solidFill>
                <a:schemeClr val="tx1"/>
              </a:solidFill>
              <a:latin typeface="+mj-lt"/>
              <a:cs typeface="Calibri"/>
            </a:endParaRP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endParaRPr lang="en-US" sz="1800" kern="1200">
              <a:solidFill>
                <a:schemeClr val="tx1"/>
              </a:solidFill>
              <a:latin typeface="+mj-lt"/>
              <a:cs typeface="Calibri"/>
            </a:endParaRPr>
          </a:p>
          <a:p>
            <a:pPr marL="285750" indent="-285750" algn="l">
              <a:buFont typeface="Arial"/>
              <a:buChar char="•"/>
              <a:tabLst>
                <a:tab pos="661670" algn="l"/>
              </a:tabLst>
            </a:pPr>
            <a:endParaRPr lang="en-US" sz="1800" kern="1200">
              <a:solidFill>
                <a:schemeClr val="tx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53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542" y="344856"/>
            <a:ext cx="7728915" cy="1072473"/>
          </a:xfrm>
          <a:prstGeom prst="rect">
            <a:avLst/>
          </a:prstGeom>
        </p:spPr>
        <p:txBody>
          <a:bodyPr vert="horz" wrap="square" lIns="0" tIns="513461" rIns="0" bIns="0" rtlCol="0">
            <a:spAutoFit/>
          </a:bodyPr>
          <a:lstStyle/>
          <a:p>
            <a:pPr marL="1734820">
              <a:lnSpc>
                <a:spcPct val="100000"/>
              </a:lnSpc>
              <a:spcBef>
                <a:spcPts val="100"/>
              </a:spcBef>
            </a:pPr>
            <a:r>
              <a:rPr sz="3600">
                <a:solidFill>
                  <a:schemeClr val="tx2"/>
                </a:solidFill>
              </a:rPr>
              <a:t>Leveraged</a:t>
            </a:r>
            <a:r>
              <a:rPr sz="3600" spc="-90">
                <a:solidFill>
                  <a:schemeClr val="tx2"/>
                </a:solidFill>
              </a:rPr>
              <a:t> </a:t>
            </a:r>
            <a:r>
              <a:rPr sz="3600" spc="-10">
                <a:solidFill>
                  <a:schemeClr val="tx2"/>
                </a:solidFill>
              </a:rPr>
              <a:t>Funds</a:t>
            </a:r>
            <a:endParaRPr sz="3600">
              <a:solidFill>
                <a:schemeClr val="tx2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9</a:t>
            </a:fld>
            <a:endParaRPr spc="-25"/>
          </a:p>
        </p:txBody>
      </p:sp>
      <p:sp>
        <p:nvSpPr>
          <p:cNvPr id="8" name="object 8"/>
          <p:cNvSpPr txBox="1"/>
          <p:nvPr/>
        </p:nvSpPr>
        <p:spPr>
          <a:xfrm>
            <a:off x="1839670" y="1490248"/>
            <a:ext cx="5464658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Ratio</a:t>
            </a:r>
            <a:r>
              <a:rPr sz="1800" b="1" u="sng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800" b="1" u="sng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matching</a:t>
            </a:r>
            <a:r>
              <a:rPr sz="1800" b="1" u="sng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funds</a:t>
            </a:r>
            <a:r>
              <a:rPr lang="en-US" sz="1800" b="1" u="sng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to amount requested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51502"/>
              </p:ext>
            </p:extLst>
          </p:nvPr>
        </p:nvGraphicFramePr>
        <p:xfrm>
          <a:off x="2118358" y="1824290"/>
          <a:ext cx="5036822" cy="1698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19">
                <a:tc>
                  <a:txBody>
                    <a:bodyPr/>
                    <a:lstStyle/>
                    <a:p>
                      <a:pPr marL="31750">
                        <a:lnSpc>
                          <a:spcPts val="1985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1985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0">
                        <a:lnSpc>
                          <a:spcPts val="1985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marL="412750">
                        <a:lnSpc>
                          <a:spcPts val="2060"/>
                        </a:lnSpc>
                      </a:pPr>
                      <a:r>
                        <a:rPr sz="1800" b="1">
                          <a:latin typeface="Arial"/>
                          <a:cs typeface="Arial"/>
                        </a:rPr>
                        <a:t>1:1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or</a:t>
                      </a:r>
                      <a:r>
                        <a:rPr sz="1800" b="1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more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ts val="2060"/>
                        </a:lnSpc>
                      </a:pPr>
                      <a:r>
                        <a:rPr sz="1800" b="1">
                          <a:latin typeface="Arial"/>
                          <a:cs typeface="Arial"/>
                        </a:rPr>
                        <a:t>10</a:t>
                      </a:r>
                      <a:r>
                        <a:rPr sz="1800" b="1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points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206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52">
                <a:tc>
                  <a:txBody>
                    <a:bodyPr/>
                    <a:lstStyle/>
                    <a:p>
                      <a:pPr marL="730885">
                        <a:lnSpc>
                          <a:spcPts val="2060"/>
                        </a:lnSpc>
                      </a:pPr>
                      <a:r>
                        <a:rPr sz="1800" b="1" spc="-10">
                          <a:latin typeface="Arial"/>
                          <a:cs typeface="Arial"/>
                        </a:rPr>
                        <a:t>0.75:1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0">
                        <a:lnSpc>
                          <a:spcPts val="2060"/>
                        </a:lnSpc>
                      </a:pPr>
                      <a:r>
                        <a:rPr sz="1800" b="1">
                          <a:latin typeface="Arial"/>
                          <a:cs typeface="Arial"/>
                        </a:rPr>
                        <a:t>8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points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206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 marL="730885">
                        <a:lnSpc>
                          <a:spcPts val="2060"/>
                        </a:lnSpc>
                      </a:pPr>
                      <a:r>
                        <a:rPr sz="1800" b="1" spc="-10">
                          <a:latin typeface="Arial"/>
                          <a:cs typeface="Arial"/>
                        </a:rPr>
                        <a:t>0.50:1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0">
                        <a:lnSpc>
                          <a:spcPts val="2060"/>
                        </a:lnSpc>
                      </a:pPr>
                      <a:r>
                        <a:rPr sz="1800" b="1"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points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206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752">
                <a:tc>
                  <a:txBody>
                    <a:bodyPr/>
                    <a:lstStyle/>
                    <a:p>
                      <a:pPr marL="730885">
                        <a:lnSpc>
                          <a:spcPts val="2060"/>
                        </a:lnSpc>
                      </a:pPr>
                      <a:r>
                        <a:rPr sz="1800" b="1" spc="-10">
                          <a:latin typeface="Arial"/>
                          <a:cs typeface="Arial"/>
                        </a:rPr>
                        <a:t>0.25:1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0">
                        <a:lnSpc>
                          <a:spcPts val="2060"/>
                        </a:lnSpc>
                      </a:pPr>
                      <a:r>
                        <a:rPr sz="1800" b="1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points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2060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677">
                <a:tc>
                  <a:txBody>
                    <a:bodyPr/>
                    <a:lstStyle/>
                    <a:p>
                      <a:pPr marL="350520">
                        <a:lnSpc>
                          <a:spcPts val="1985"/>
                        </a:lnSpc>
                      </a:pPr>
                      <a:r>
                        <a:rPr sz="1800" b="1">
                          <a:latin typeface="Arial"/>
                          <a:cs typeface="Arial"/>
                        </a:rPr>
                        <a:t>Less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>
                          <a:latin typeface="Arial"/>
                          <a:cs typeface="Arial"/>
                        </a:rPr>
                        <a:t>than</a:t>
                      </a:r>
                      <a:r>
                        <a:rPr sz="1800" b="1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0.25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0">
                        <a:lnSpc>
                          <a:spcPts val="1985"/>
                        </a:lnSpc>
                      </a:pPr>
                      <a:r>
                        <a:rPr sz="1800" b="1">
                          <a:latin typeface="Arial"/>
                          <a:cs typeface="Arial"/>
                        </a:rPr>
                        <a:t>0</a:t>
                      </a:r>
                      <a:r>
                        <a:rPr sz="1800" b="1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>
                          <a:latin typeface="Arial"/>
                          <a:cs typeface="Arial"/>
                        </a:rPr>
                        <a:t>points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85"/>
                        </a:lnSpc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103849"/>
              </p:ext>
            </p:extLst>
          </p:nvPr>
        </p:nvGraphicFramePr>
        <p:xfrm>
          <a:off x="527049" y="3733800"/>
          <a:ext cx="8219439" cy="200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0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2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265" marR="30480">
                        <a:lnSpc>
                          <a:spcPts val="1864"/>
                        </a:lnSpc>
                        <a:spcBef>
                          <a:spcPts val="355"/>
                        </a:spcBef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Source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 </a:t>
                      </a:r>
                      <a:r>
                        <a:rPr sz="1800" b="1" spc="-2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funds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770"/>
                        </a:lnSpc>
                        <a:spcBef>
                          <a:spcPts val="325"/>
                        </a:spcBef>
                      </a:pPr>
                      <a:r>
                        <a:rPr sz="1600" b="1" spc="-10">
                          <a:latin typeface="Arial"/>
                          <a:cs typeface="Arial"/>
                        </a:rPr>
                        <a:t>Source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770"/>
                        </a:lnSpc>
                        <a:spcBef>
                          <a:spcPts val="325"/>
                        </a:spcBef>
                      </a:pPr>
                      <a:r>
                        <a:rPr sz="1600" b="1" spc="-10">
                          <a:latin typeface="Arial"/>
                          <a:cs typeface="Arial"/>
                        </a:rPr>
                        <a:t>Amount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770"/>
                        </a:lnSpc>
                        <a:spcBef>
                          <a:spcPts val="325"/>
                        </a:spcBef>
                      </a:pPr>
                      <a:r>
                        <a:rPr sz="1600" b="1" spc="-125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770"/>
                        </a:lnSpc>
                        <a:spcBef>
                          <a:spcPts val="325"/>
                        </a:spcBef>
                      </a:pPr>
                      <a:r>
                        <a:rPr sz="1600" b="1">
                          <a:latin typeface="Arial"/>
                          <a:cs typeface="Arial"/>
                        </a:rPr>
                        <a:t>ype</a:t>
                      </a:r>
                      <a:r>
                        <a:rPr sz="1600" b="1" spc="-5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>
                          <a:latin typeface="Arial"/>
                          <a:cs typeface="Arial"/>
                        </a:rPr>
                        <a:t>(grant,</a:t>
                      </a:r>
                      <a:r>
                        <a:rPr sz="1600" b="1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>
                          <a:latin typeface="Arial"/>
                          <a:cs typeface="Arial"/>
                        </a:rPr>
                        <a:t>loan,</a:t>
                      </a:r>
                      <a:r>
                        <a:rPr sz="1600" b="1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>
                          <a:latin typeface="Arial"/>
                          <a:cs typeface="Arial"/>
                        </a:rPr>
                        <a:t>etc.</a:t>
                      </a:r>
                      <a:r>
                        <a:rPr sz="160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50"/>
                        </a:lnSpc>
                        <a:spcBef>
                          <a:spcPts val="325"/>
                        </a:spcBef>
                      </a:pPr>
                      <a:r>
                        <a:rPr sz="1600" b="1" spc="-25">
                          <a:latin typeface="Arial"/>
                          <a:cs typeface="Arial"/>
                        </a:rPr>
                        <a:t>1.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2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530"/>
                        </a:lnSpc>
                        <a:spcBef>
                          <a:spcPts val="330"/>
                        </a:spcBef>
                      </a:pPr>
                      <a:r>
                        <a:rPr sz="1600" b="1" spc="-25">
                          <a:latin typeface="Arial"/>
                          <a:cs typeface="Arial"/>
                        </a:rPr>
                        <a:t>2.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5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20">
                          <a:latin typeface="Arial"/>
                          <a:cs typeface="Arial"/>
                        </a:rPr>
                        <a:t>Total</a:t>
                      </a:r>
                      <a:r>
                        <a:rPr sz="1600" b="1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>
                          <a:latin typeface="Arial"/>
                          <a:cs typeface="Arial"/>
                        </a:rPr>
                        <a:t>Project</a:t>
                      </a:r>
                      <a:r>
                        <a:rPr sz="1600" b="1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>
                          <a:latin typeface="Arial"/>
                          <a:cs typeface="Arial"/>
                        </a:rPr>
                        <a:t>Cost: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A91D342209743BABFE5BE2CC29AA1" ma:contentTypeVersion="14" ma:contentTypeDescription="Create a new document." ma:contentTypeScope="" ma:versionID="d80033872e4b07a6378d28c28ef829c5">
  <xsd:schema xmlns:xsd="http://www.w3.org/2001/XMLSchema" xmlns:xs="http://www.w3.org/2001/XMLSchema" xmlns:p="http://schemas.microsoft.com/office/2006/metadata/properties" xmlns:ns2="304cefb5-a602-4abc-aa4f-cde1b90c2e9c" xmlns:ns3="21c0462c-c545-4d4e-a753-4488029f9db2" xmlns:ns4="c611e50b-eb59-4d31-866f-a78975e6aa07" targetNamespace="http://schemas.microsoft.com/office/2006/metadata/properties" ma:root="true" ma:fieldsID="a6d79c6d9996bd82a36acd73ad30e529" ns2:_="" ns3:_="" ns4:_="">
    <xsd:import namespace="304cefb5-a602-4abc-aa4f-cde1b90c2e9c"/>
    <xsd:import namespace="21c0462c-c545-4d4e-a753-4488029f9db2"/>
    <xsd:import namespace="c611e50b-eb59-4d31-866f-a78975e6a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cefb5-a602-4abc-aa4f-cde1b90c2e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4e39ca1-d12c-4d91-a12f-ad85ed148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0462c-c545-4d4e-a753-4488029f9db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1e50b-eb59-4d31-866f-a78975e6aa0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71f61f3-3022-421e-a3ab-6d1c46b00995}" ma:internalName="TaxCatchAll" ma:showField="CatchAllData" ma:web="c611e50b-eb59-4d31-866f-a78975e6aa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11e50b-eb59-4d31-866f-a78975e6aa07" xsi:nil="true"/>
    <lcf76f155ced4ddcb4097134ff3c332f xmlns="304cefb5-a602-4abc-aa4f-cde1b90c2e9c">
      <Terms xmlns="http://schemas.microsoft.com/office/infopath/2007/PartnerControls"/>
    </lcf76f155ced4ddcb4097134ff3c332f>
    <SharedWithUsers xmlns="21c0462c-c545-4d4e-a753-4488029f9db2">
      <UserInfo>
        <DisplayName>Gallahue, Pam</DisplayName>
        <AccountId>8</AccountId>
        <AccountType/>
      </UserInfo>
      <UserInfo>
        <DisplayName>Richardson, Kari</DisplayName>
        <AccountId>1722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F868DF0-61CE-4CFA-BA98-D5DEFEEE6F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28CF2B-3860-4FED-AC4F-B65F1B28A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4cefb5-a602-4abc-aa4f-cde1b90c2e9c"/>
    <ds:schemaRef ds:uri="21c0462c-c545-4d4e-a753-4488029f9db2"/>
    <ds:schemaRef ds:uri="c611e50b-eb59-4d31-866f-a78975e6a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068996-10D9-4CCB-B1C9-46FB696B8D57}">
  <ds:schemaRefs>
    <ds:schemaRef ds:uri="http://schemas.microsoft.com/office/2006/metadata/properties"/>
    <ds:schemaRef ds:uri="http://schemas.microsoft.com/office/infopath/2007/PartnerControls"/>
    <ds:schemaRef ds:uri="c611e50b-eb59-4d31-866f-a78975e6aa07"/>
    <ds:schemaRef ds:uri="304cefb5-a602-4abc-aa4f-cde1b90c2e9c"/>
    <ds:schemaRef ds:uri="21c0462c-c545-4d4e-a753-4488029f9d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On-screen Show (4:3)</PresentationFormat>
  <Paragraphs>170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Verdana</vt:lpstr>
      <vt:lpstr>Wingdings</vt:lpstr>
      <vt:lpstr>Office Theme</vt:lpstr>
      <vt:lpstr>2023 Social Services Grant (SSG) Pre-Application Meeting  August 30, 2022</vt:lpstr>
      <vt:lpstr>What’s New for 2023?</vt:lpstr>
      <vt:lpstr>Social Services Grant</vt:lpstr>
      <vt:lpstr>Social Services Grant  Eligibility Requirements</vt:lpstr>
      <vt:lpstr>Evaluation Criteria for SSG Applications</vt:lpstr>
      <vt:lpstr>Meets eligibility requirements:    </vt:lpstr>
      <vt:lpstr>Addresses Community Need/Shows Project Impact:     </vt:lpstr>
      <vt:lpstr>Cost Reasonableness:     </vt:lpstr>
      <vt:lpstr>Leveraged Funds</vt:lpstr>
      <vt:lpstr>Demonstrated Capacity to Complete the Project/Project Readiness:</vt:lpstr>
      <vt:lpstr>0 - 15 points Experience and Past Performance   0 - 5 points Application Completeness</vt:lpstr>
      <vt:lpstr>2023 Application Timeline</vt:lpstr>
      <vt:lpstr>Using the Online Application System   Blackbaud Grantmaking Gifts Online</vt:lpstr>
      <vt:lpstr>How to Start a New Application</vt:lpstr>
      <vt:lpstr>Getting Started:</vt:lpstr>
      <vt:lpstr>PowerPoint Presentation</vt:lpstr>
      <vt:lpstr>PowerPoint Presentation</vt:lpstr>
      <vt:lpstr>PowerPoint Presentation</vt:lpstr>
      <vt:lpstr>PowerPoint Presentation</vt:lpstr>
      <vt:lpstr>Step 1: Uploading Documents</vt:lpstr>
      <vt:lpstr>Step 2: Uploading Documents</vt:lpstr>
      <vt:lpstr>PowerPoint Presentation</vt:lpstr>
      <vt:lpstr>Important! To Return to An Application, Use the Correct Link:</vt:lpstr>
      <vt:lpstr>Important Dates To Remember:   Aug. 30, 2022 at 11 a.m. - Pre-Application Workshop and Information Session for CY23 grants  Sept. 6, 2022 - CY23 Application is open  Sept. 23, 2022 - CY23 funding applications are due by 5 p.m.  Dec. 2022 - City Council Approval of CY23 Social Services Grant (SSG)allocations  Jan. 2023 - CY23 SSG Program Year begins </vt:lpstr>
      <vt:lpstr>Technical Assistance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Social Services Grant        Pre-Application Meeting August 30, 2022</dc:title>
  <dc:creator>Ozkaptan, Shebnem</dc:creator>
  <cp:lastModifiedBy>Portner, Dawn</cp:lastModifiedBy>
  <cp:revision>165</cp:revision>
  <dcterms:created xsi:type="dcterms:W3CDTF">2022-08-29T16:20:07Z</dcterms:created>
  <dcterms:modified xsi:type="dcterms:W3CDTF">2022-09-01T18:49:51Z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0x010100C5FA91D342209743BABFE5BE2CC29AA1</vt:lpwstr>
  </property>
</Properties>
</file>