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42"/>
  </p:notesMasterIdLst>
  <p:handoutMasterIdLst>
    <p:handoutMasterId r:id="rId43"/>
  </p:handoutMasterIdLst>
  <p:sldIdLst>
    <p:sldId id="256" r:id="rId6"/>
    <p:sldId id="318" r:id="rId7"/>
    <p:sldId id="321" r:id="rId8"/>
    <p:sldId id="258" r:id="rId9"/>
    <p:sldId id="320" r:id="rId10"/>
    <p:sldId id="259" r:id="rId11"/>
    <p:sldId id="263" r:id="rId12"/>
    <p:sldId id="323" r:id="rId13"/>
    <p:sldId id="315" r:id="rId14"/>
    <p:sldId id="262" r:id="rId15"/>
    <p:sldId id="285" r:id="rId16"/>
    <p:sldId id="287" r:id="rId17"/>
    <p:sldId id="267" r:id="rId18"/>
    <p:sldId id="268" r:id="rId19"/>
    <p:sldId id="273" r:id="rId20"/>
    <p:sldId id="270" r:id="rId21"/>
    <p:sldId id="269" r:id="rId22"/>
    <p:sldId id="271" r:id="rId23"/>
    <p:sldId id="301" r:id="rId24"/>
    <p:sldId id="302" r:id="rId25"/>
    <p:sldId id="324" r:id="rId26"/>
    <p:sldId id="325" r:id="rId27"/>
    <p:sldId id="326" r:id="rId28"/>
    <p:sldId id="327" r:id="rId29"/>
    <p:sldId id="329" r:id="rId30"/>
    <p:sldId id="328" r:id="rId31"/>
    <p:sldId id="330" r:id="rId32"/>
    <p:sldId id="331" r:id="rId33"/>
    <p:sldId id="332" r:id="rId34"/>
    <p:sldId id="333" r:id="rId35"/>
    <p:sldId id="334" r:id="rId36"/>
    <p:sldId id="335" r:id="rId37"/>
    <p:sldId id="283" r:id="rId38"/>
    <p:sldId id="281" r:id="rId39"/>
    <p:sldId id="336" r:id="rId40"/>
    <p:sldId id="279" r:id="rId4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CCFF"/>
    <a:srgbClr val="E1750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27810-E9B5-4414-9A77-C803A4A0DCB9}" v="56" dt="2022-09-26T15:33:45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68223" autoAdjust="0"/>
  </p:normalViewPr>
  <p:slideViewPr>
    <p:cSldViewPr>
      <p:cViewPr varScale="1">
        <p:scale>
          <a:sx n="78" d="100"/>
          <a:sy n="78" d="100"/>
        </p:scale>
        <p:origin x="25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1EB2B1A-197A-4820-BCAB-93CC6EC0A56F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45AF8BA-6AA5-44D5-BB32-28AE3963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F76AE0B-9423-419F-8593-744F40429580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DA79D19-F45B-4639-B273-5AB3B2689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0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6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2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0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9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6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7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0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6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1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7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7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59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1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11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0181" indent="-17018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9D19-F45B-4639-B273-5AB3B26891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6E-E3D2-4CB1-9F15-BB5523A5E799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EC7D-79C3-4CA0-B4A7-45479662934C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A7B4-2178-464D-8DA5-369321250D75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F10D-DF08-4908-9BAC-7FE3DD115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89AA5-A856-443D-825C-A60AB03AE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042A-3F35-4E58-BB9F-AB3BFD425D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2BCE2-C9E6-453C-871F-F84AF313F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0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8F9F-7761-4FB6-B99D-2D30BED7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A0BB-F5B3-4AEA-9FF1-DB094156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D6AF-C730-46A0-9EC6-A9A286660A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EE1D8-224D-4930-99C5-F4EEE14BB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0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81A8-094E-411A-9D14-EBEB84D5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5A1B-C6AE-42EF-85DB-A54223A3E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5A1F-23DF-4805-9170-E064B6E5C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EFBB-292C-4CC7-87F4-3BBA3E5FB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70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F465-A71A-42B3-94ED-98F7D0C5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2A2E-E0E6-47E4-A18D-D77827872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C4573-62E9-4A25-AAA7-CA1CE538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1F7B-376F-491A-8130-3710F2124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652C2-B2EC-4E6F-94B8-A4888A6C0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1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FA41-2A58-4F08-B304-0B1E2722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05B7B-E387-434F-84FB-7F5B81B91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F2B29-2927-49EC-9D37-BE3B7E756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11778-A6A1-4A93-8C75-FC8D9E893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BEA9F-756D-432C-BC6F-17A7E55AC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D230-4DE8-4CDC-81F0-D958D1503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76D0C-3832-4BDA-A952-DF7A2C276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86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3377-7173-4D75-88B7-5083105F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5548-3F6E-487B-B6CE-03CFCD039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FF1D2-7063-408B-9257-63291A63A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62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655A-EC1E-463D-8804-A19FED9C71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27EDF-3354-40E6-AB04-5149A624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2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439F-2705-44F5-AE34-6037A35D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FF5E-D3E6-4052-A053-134AF27D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B5182-ABB3-4978-8276-E51ED0B9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AF63-D1E9-4A35-825C-85E8C29C52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29E46-42BE-4EC6-BD31-E72A102ED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0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735-67A2-4B62-957D-F1F907713DD5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FE5F-74D1-4E10-9B60-A672E40D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FEEB5-3F0E-47A3-B30C-9F1247450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523B9-0E81-4900-A276-2C82D0B68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5EE7-8B3E-4E51-8E78-A6393EAFB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F60B-30C3-422B-B6BF-BEDDE6F7D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892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C8BF-DA58-4C64-B79E-F81C3F23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6EB83-39F7-4F4A-919B-D7343666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150C-6A5C-47F9-A5E2-F4801692F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2133-FB24-44A5-BE5B-6063CF577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69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FBB2F-2045-4DDF-98B4-1AAF6038A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A7EBB-A280-4C46-A8DD-A5E464B3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6585-86F3-45BE-B8C4-569F566612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7510-5E89-4162-A5CA-16E1932DD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4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D45E-1C23-4390-99A1-4D46F50030E4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216B-2FF8-4138-8C94-B1E0207F12AD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6B4-BE23-4DAC-A7C7-48BCD3A84C8D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B216-F7BD-4C50-961F-7EC67F359B0F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96F2-F0F3-4CD0-B91F-99A312FD5144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7767-8E63-4551-8A32-D49F180D3331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9A5F-17E6-44A5-96C3-FA6906136832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EDA245-097E-4ED2-B0FB-D7D2F7951DD8}" type="datetime1">
              <a:rPr lang="en-US" smtClean="0"/>
              <a:pPr/>
              <a:t>9/28/2022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C1C40A-DCC0-4C7E-A90A-C70E6CDE9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12C4-9011-463F-872A-358483397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3C5B0-14D3-42D7-B892-C735639067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F3D-9E9A-4635-9A39-709C2B865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01B5-74FD-4DFF-90E4-B085B223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843FA-8335-4665-BC91-5A79E1DF10C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31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rfussm@naperville.il.u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erville.il.us/government/grants/community-development-block-grant-fun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nb.com/duns-number/get-a-duns.html" TargetMode="External"/><Relationship Id="rId4" Type="http://schemas.openxmlformats.org/officeDocument/2006/relationships/hyperlink" Target="https://www.dnb.com/duns-number/lookup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hud.gov/hudportal/documents/huddoc?id=DOC_1713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990600"/>
            <a:ext cx="7772400" cy="2658406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C6600"/>
                </a:solidFill>
                <a:latin typeface="Arial Black" pitchFamily="34" charset="0"/>
              </a:rPr>
            </a:br>
            <a:r>
              <a:rPr lang="en-US" b="1" dirty="0">
                <a:solidFill>
                  <a:srgbClr val="CC6600"/>
                </a:solidFill>
                <a:latin typeface="Arial Black" pitchFamily="34" charset="0"/>
              </a:rPr>
              <a:t>2023 </a:t>
            </a:r>
            <a:br>
              <a:rPr lang="en-US" b="1" dirty="0">
                <a:solidFill>
                  <a:srgbClr val="CC6600"/>
                </a:solidFill>
                <a:latin typeface="Arial Black" pitchFamily="34" charset="0"/>
              </a:rPr>
            </a:br>
            <a:r>
              <a:rPr lang="en-US" b="1" dirty="0">
                <a:solidFill>
                  <a:srgbClr val="CC6600"/>
                </a:solidFill>
                <a:latin typeface="Arial Black" pitchFamily="34" charset="0"/>
              </a:rPr>
              <a:t>CDBG</a:t>
            </a:r>
            <a:br>
              <a:rPr lang="en-US" b="1" dirty="0">
                <a:solidFill>
                  <a:srgbClr val="CC6600"/>
                </a:solidFill>
                <a:latin typeface="Arial Black" pitchFamily="34" charset="0"/>
              </a:rPr>
            </a:br>
            <a:r>
              <a:rPr lang="en-US" b="1" dirty="0">
                <a:solidFill>
                  <a:srgbClr val="CC6600"/>
                </a:solidFill>
                <a:latin typeface="Arial Black" pitchFamily="34" charset="0"/>
              </a:rPr>
              <a:t>Pre-Application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27, 2022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6438"/>
              </p:ext>
            </p:extLst>
          </p:nvPr>
        </p:nvGraphicFramePr>
        <p:xfrm>
          <a:off x="2057400" y="533400"/>
          <a:ext cx="5410200" cy="504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064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itchFamily="34" charset="0"/>
                          <a:cs typeface="Arial" pitchFamily="34" charset="0"/>
                        </a:rPr>
                        <a:t>HUD Income Guidelines:</a:t>
                      </a:r>
                    </a:p>
                    <a:p>
                      <a:pPr algn="ctr"/>
                      <a:r>
                        <a:rPr lang="en-US" dirty="0">
                          <a:latin typeface="Arial Black" pitchFamily="34" charset="0"/>
                          <a:cs typeface="Arial" pitchFamily="34" charset="0"/>
                        </a:rPr>
                        <a:t>Chicago-Joliet-Naperville, IL</a:t>
                      </a:r>
                      <a:r>
                        <a:rPr lang="en-US" baseline="0" dirty="0"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1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Effective 06/15/2022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Household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30% of MFI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50% of MFI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80% of MFI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$21,900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$36,500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$58,350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$41,700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$66,700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$28,150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$46,900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$75,050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$31,250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$52,100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$83,350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$33,750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$56,300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$90,050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$36,250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$60,450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$96,700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$38,750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$64,650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$103,400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8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8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$41,250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$68,800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65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$110,050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" y="1472609"/>
            <a:ext cx="8534400" cy="5020266"/>
          </a:xfrm>
          <a:prstGeom prst="rect">
            <a:avLst/>
          </a:prstGeom>
        </p:spPr>
        <p:txBody>
          <a:bodyPr vert="horz" lIns="182880" tIns="91440">
            <a:normAutofit fontScale="25000" lnSpcReduction="20000"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Housing</a:t>
            </a:r>
            <a:endParaRPr kumimoji="0" lang="en-US" sz="6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3550" marR="0" lvl="0" indent="-23177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Affordable housing – Low and moderate-income homeowners/renters </a:t>
            </a:r>
          </a:p>
          <a:p>
            <a:pPr marL="463550" indent="-231775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Special needs housing (elderly, disabled, domestic violence, etc.) – Housing and services</a:t>
            </a:r>
          </a:p>
          <a:p>
            <a:pPr marL="463550" marR="0" lvl="0" indent="-23177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6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Homeless housing – Homelessness prevention, </a:t>
            </a:r>
            <a:r>
              <a:rPr kumimoji="0" lang="en-US" sz="6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transitional housing, permanent supportive housing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1775" lvl="0" indent="-231775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8000" b="1" u="sng" dirty="0">
                <a:latin typeface="Arial" pitchFamily="34" charset="0"/>
                <a:cs typeface="Arial" pitchFamily="34" charset="0"/>
              </a:rPr>
              <a:t>Non-Housing Community Development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63550" lvl="0" indent="-231775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6800" b="1" dirty="0">
                <a:latin typeface="Arial" pitchFamily="34" charset="0"/>
                <a:cs typeface="Arial" pitchFamily="34" charset="0"/>
              </a:rPr>
              <a:t>nfrastructure</a:t>
            </a:r>
          </a:p>
          <a:p>
            <a:pPr marL="463550" lvl="0" indent="-231775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Public and neighborhood facilities</a:t>
            </a:r>
          </a:p>
          <a:p>
            <a:pPr marL="463550" lvl="0" indent="-231775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Handicapped accessible public facilities</a:t>
            </a:r>
          </a:p>
          <a:p>
            <a:pPr lvl="0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defRPr/>
            </a:pP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 marL="282575" indent="-282575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8000" b="1" u="sng" dirty="0">
                <a:latin typeface="Arial" pitchFamily="34" charset="0"/>
                <a:cs typeface="Arial" pitchFamily="34" charset="0"/>
              </a:rPr>
              <a:t>Public Services</a:t>
            </a: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 marL="463550" indent="-231775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Public services, such as food,  shelter, medical care, employment services, financial counseling, mental health/substance abuse counseling, etc. </a:t>
            </a:r>
          </a:p>
          <a:p>
            <a:pPr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defRPr/>
            </a:pP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8000" b="1" u="sng" dirty="0">
                <a:latin typeface="Arial" pitchFamily="34" charset="0"/>
                <a:cs typeface="Arial" pitchFamily="34" charset="0"/>
              </a:rPr>
              <a:t>Economic Development</a:t>
            </a: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 marL="463550" indent="-231775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Assistance to small businesses</a:t>
            </a:r>
          </a:p>
          <a:p>
            <a:pPr marL="265176" indent="-265176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defRPr/>
            </a:pPr>
            <a:endParaRPr lang="en-US" sz="6800" b="1" dirty="0">
              <a:latin typeface="Arial" pitchFamily="34" charset="0"/>
              <a:cs typeface="Arial" pitchFamily="34" charset="0"/>
            </a:endParaRPr>
          </a:p>
          <a:p>
            <a:pPr marL="265176" indent="-265176">
              <a:spcBef>
                <a:spcPts val="250"/>
              </a:spcBef>
              <a:spcAft>
                <a:spcPts val="1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6800" u="sng" dirty="0"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609600"/>
            <a:ext cx="8534400" cy="7589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3) Consolidated Plan Priority: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Black" pitchFamily="34" charset="0"/>
              </a:rPr>
              <a:t>Evaluation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29526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853440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Meets Minimum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Requirements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CDBG Program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198"/>
            <a:ext cx="8503920" cy="5105401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10 points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Meets minimum requirements for CDBG</a:t>
            </a:r>
          </a:p>
          <a:p>
            <a:pPr marL="2171700" lvl="4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Eligible Activity</a:t>
            </a:r>
          </a:p>
          <a:p>
            <a:pPr marL="2171700" lvl="4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National Objective (Low-Mod Benefit)</a:t>
            </a:r>
          </a:p>
          <a:p>
            <a:pPr marL="2171700" lvl="4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Consolidated Plan Priority</a:t>
            </a:r>
          </a:p>
          <a:p>
            <a:pPr marL="2171700" lvl="4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US" b="1" i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073940"/>
            <a:ext cx="8534400" cy="10972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97" y="4171220"/>
            <a:ext cx="8138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100% - 76% of served population is below 80% of MFI        10 points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pPr marL="285750" lvl="0" indent="-285750"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75% - 51% of served population is below 80% of MFI         8 points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pPr marL="285750" lvl="0" indent="-285750"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50% - 26% of served population is below 80% of MFI         5 points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285750" lvl="0" indent="-285750"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25% - 1% of served population is below 80% of MFI	        3 point</a:t>
            </a:r>
          </a:p>
          <a:p>
            <a:pPr marL="285750" indent="-285750"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0% of service population is below 80% of MFI 	        0 points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solidFill>
                <a:srgbClr val="E175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" y="24205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51560" y="681318"/>
            <a:ext cx="7086600" cy="149190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Project Addresses Documented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</a:rPr>
              <a:t>Community Need/Project Impact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438400"/>
            <a:ext cx="8503920" cy="28956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B33D3-C340-47F0-9733-B98BEFA8A348}"/>
              </a:ext>
            </a:extLst>
          </p:cNvPr>
          <p:cNvSpPr/>
          <p:nvPr/>
        </p:nvSpPr>
        <p:spPr>
          <a:xfrm>
            <a:off x="502920" y="2438400"/>
            <a:ext cx="74523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25 points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Benefits City of Naperville/Naperville Residents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Demonstrates need for this service/project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Provides clear description and evidence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Shows how project/service will meet goals and objectives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Shows how project will expand an existing service or provide a new needed service</a:t>
            </a:r>
          </a:p>
          <a:p>
            <a:pPr marL="1714500" lvl="3" indent="-342900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Demonstrates collaboration with other agencies to avoid duplication of Services</a:t>
            </a: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" y="33169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2920" y="1219200"/>
            <a:ext cx="8336280" cy="68516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Cost Reasonableness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9282" y="2014369"/>
            <a:ext cx="8503920" cy="48768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20 points</a:t>
            </a:r>
          </a:p>
          <a:p>
            <a:pPr marL="971550" lvl="1" indent="-5143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Impact on the identified need </a:t>
            </a:r>
          </a:p>
          <a:p>
            <a:pPr marL="971550" lvl="1" indent="-5143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 costs and funding request were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determined (quotes, estimates, etc.)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71550" lvl="1" indent="-5143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Why do you consider the cost of this project to be reasonable?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indicators of cost reasonableness: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Detailed budget 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2000" b="1" i="1" dirty="0">
                <a:latin typeface="Arial" pitchFamily="34" charset="0"/>
                <a:cs typeface="Arial" pitchFamily="34" charset="0"/>
              </a:rPr>
              <a:t>Good fit with agency’s overall operating budget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adequate funding secured?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53440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Demonstrated Capacity to Complete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the Project/Project Readiness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1527048"/>
            <a:ext cx="8503920" cy="4873752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25 points	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Does the Agency have the ability to complete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project within the timeframe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 resources needed? Is the project ready to go as soon as funding is awarded?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Indicators of project readiness:</a:t>
            </a: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Staff Skills and Experience</a:t>
            </a: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Financial Resources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Detailed project description/program guidelines</a:t>
            </a: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 Schedule/Ability to complete the project within a year		</a:t>
            </a: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 sustainability </a:t>
            </a:r>
          </a:p>
          <a:p>
            <a:pPr marL="800100" lvl="1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Ability to maintain records and meet contracting and reporting requirements</a:t>
            </a:r>
          </a:p>
          <a:p>
            <a:pPr lvl="2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4191000"/>
          <a:ext cx="81835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76200" y="-18535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685800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Leveraged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Funds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828800"/>
            <a:ext cx="850392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1"/>
            <a:r>
              <a:rPr lang="en-US" b="1" u="sng" dirty="0">
                <a:latin typeface="Arial" pitchFamily="34" charset="0"/>
                <a:cs typeface="Arial" pitchFamily="34" charset="0"/>
              </a:rPr>
              <a:t>Ratio of matching funds 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to amount requested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        1:1 or more 		      10 points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             0.75:1		        8 points	 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             0.50:1		        5 points	 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	      0.25:1		        3 points 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	Less than 0.25	                       0 points</a:t>
            </a:r>
          </a:p>
          <a:p>
            <a:pPr lvl="1"/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6858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Experience and Past Performance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503920" cy="2209800"/>
          </a:xfrm>
          <a:prstGeom prst="rect">
            <a:avLst/>
          </a:prstGeom>
        </p:spPr>
        <p:txBody>
          <a:bodyPr vert="horz" lIns="182880" tIns="91440">
            <a:normAutofit fontScale="32500" lnSpcReduction="20000"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10 points </a:t>
            </a:r>
          </a:p>
          <a:p>
            <a:pPr marL="1314450" lvl="1" indent="-8572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7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Past performance managing grant funding </a:t>
            </a:r>
          </a:p>
          <a:p>
            <a:pPr marL="1314450" lvl="1" indent="-8572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sz="7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Experience with similar projects</a:t>
            </a:r>
          </a:p>
          <a:p>
            <a:pPr marL="1314450" lvl="1" indent="-8572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kumimoji="0" lang="en-US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ighlight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any experience you have with CDBG and federally funded grants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600" dirty="0"/>
              <a:t>                                                                                    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7338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Application Completeness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419600"/>
            <a:ext cx="8503920" cy="1981200"/>
          </a:xfrm>
          <a:prstGeom prst="rect">
            <a:avLst/>
          </a:prstGeom>
        </p:spPr>
        <p:txBody>
          <a:bodyPr vert="horz" lIns="182880" tIns="91440">
            <a:normAutofit fontScale="2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10400" b="1" dirty="0">
                <a:latin typeface="Arial" pitchFamily="34" charset="0"/>
                <a:cs typeface="Arial" pitchFamily="34" charset="0"/>
              </a:rPr>
              <a:t>5 points </a:t>
            </a:r>
          </a:p>
          <a:p>
            <a:pPr marL="1314450" lvl="1" indent="-8572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0400" b="1" i="1" dirty="0">
                <a:latin typeface="Arial" pitchFamily="34" charset="0"/>
                <a:cs typeface="Arial" pitchFamily="34" charset="0"/>
              </a:rPr>
              <a:t>All questions completed</a:t>
            </a:r>
          </a:p>
          <a:p>
            <a:pPr marL="1314450" lvl="1" indent="-8572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0400" b="1" i="1" dirty="0">
                <a:latin typeface="Arial" pitchFamily="34" charset="0"/>
                <a:cs typeface="Arial" pitchFamily="34" charset="0"/>
              </a:rPr>
              <a:t>All Supporting Documentation included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0400" b="1" noProof="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Black" pitchFamily="34" charset="0"/>
              </a:rPr>
              <a:t>Using the Online Application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70B5A9-E552-4D2C-B0D0-CA2259AFA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46" y="530225"/>
            <a:ext cx="4573145" cy="4187825"/>
          </a:xfrm>
        </p:spPr>
      </p:pic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15949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" y="1472608"/>
            <a:ext cx="8503920" cy="5004317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rPr>
              <a:t>Me!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1" dirty="0">
              <a:solidFill>
                <a:srgbClr val="CC66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63550" marR="0" lvl="0" indent="-4635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US" sz="3200" b="1" dirty="0">
              <a:solidFill>
                <a:srgbClr val="CC66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30352"/>
            <a:ext cx="8534400" cy="677080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What’s New for 2023?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92D94-13FC-488C-8EC7-D0E0E8673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5" y="2786819"/>
            <a:ext cx="2992805" cy="2740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C5608-775C-44DA-A17D-5AA4FA1DE7EE}"/>
              </a:ext>
            </a:extLst>
          </p:cNvPr>
          <p:cNvSpPr txBox="1"/>
          <p:nvPr/>
        </p:nvSpPr>
        <p:spPr>
          <a:xfrm>
            <a:off x="4507596" y="2787269"/>
            <a:ext cx="379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Miranda Barfuss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CDBG Administrator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barfussm@naperville.il.us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630-305-5315 phone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630-453-7045 cell phone</a:t>
            </a:r>
          </a:p>
        </p:txBody>
      </p:sp>
    </p:spTree>
    <p:extLst>
      <p:ext uri="{BB962C8B-B14F-4D97-AF65-F5344CB8AC3E}">
        <p14:creationId xmlns:p14="http://schemas.microsoft.com/office/powerpoint/2010/main" val="28160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How to Start a New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2B45-7CCC-44A7-9315-667D03F27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C660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Links to the application is on the City of Naperville website</a:t>
            </a:r>
          </a:p>
          <a:p>
            <a:pPr fontAlgn="auto">
              <a:spcAft>
                <a:spcPts val="0"/>
              </a:spcAft>
              <a:buClr>
                <a:srgbClr val="CC6600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CC6600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CDBG webpage: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https://www.naperville.il.us/government/grants/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community-development-block-grant-fund/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2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441623"/>
            <a:ext cx="854265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8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5" y="1441623"/>
            <a:ext cx="736464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Before You Begin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2" y="1441623"/>
            <a:ext cx="739557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3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Agency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5" y="1441623"/>
            <a:ext cx="732692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Project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4" y="1441623"/>
            <a:ext cx="736464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0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Target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1" y="1441623"/>
            <a:ext cx="735139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Agency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1" y="1445909"/>
            <a:ext cx="7351391" cy="47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2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Project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1" y="1465705"/>
            <a:ext cx="7351391" cy="47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Project Site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71" y="1465705"/>
            <a:ext cx="7298911" cy="47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70B5A9-E552-4D2C-B0D0-CA2259AFA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46" y="530225"/>
            <a:ext cx="4573145" cy="4187825"/>
          </a:xfrm>
        </p:spPr>
      </p:pic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15949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" y="1472608"/>
            <a:ext cx="8503920" cy="5004317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1" dirty="0">
              <a:solidFill>
                <a:srgbClr val="CC66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63550" marR="0" lvl="0" indent="-4635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US" sz="3200" b="1" dirty="0">
              <a:solidFill>
                <a:srgbClr val="CC66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30352"/>
            <a:ext cx="8534400" cy="677080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Who is Miranda?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92D94-13FC-488C-8EC7-D0E0E8673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2" y="1604729"/>
            <a:ext cx="2652358" cy="3978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C5608-775C-44DA-A17D-5AA4FA1DE7EE}"/>
              </a:ext>
            </a:extLst>
          </p:cNvPr>
          <p:cNvSpPr txBox="1"/>
          <p:nvPr/>
        </p:nvSpPr>
        <p:spPr>
          <a:xfrm>
            <a:off x="537852" y="1604729"/>
            <a:ext cx="4907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Assistant to the Mayor &amp; City Council,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City of Naperville 2020 – 2022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Previously: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TriCity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Family Services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Loaves &amp; Fishes Community Services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YMCA of Metropolitan Chicago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College of DuPage Foundation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Naperville Resident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Past President Naperville Jaycees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Wife of Erik, Mother of Sheridan &amp; Rodger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Enjoys reading, writing, Jeopardy, City Council meetings, traveling, fishing and adventuring outdoors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1" y="1469904"/>
            <a:ext cx="7351391" cy="47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Attachments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38" y="1469904"/>
            <a:ext cx="7277177" cy="47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57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65129"/>
            <a:ext cx="7886700" cy="10826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6600"/>
                </a:solidFill>
                <a:latin typeface="Arial Black" panose="020B0A04020102020204" pitchFamily="34" charset="0"/>
              </a:rPr>
              <a:t>Attachments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5A97-3854-4333-BFDC-64A7971E42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441623"/>
            <a:ext cx="8542655" cy="47625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A52B250-5098-49FD-B69B-C18E51DF2406}"/>
              </a:ext>
            </a:extLst>
          </p:cNvPr>
          <p:cNvSpPr/>
          <p:nvPr/>
        </p:nvSpPr>
        <p:spPr>
          <a:xfrm rot="16200000">
            <a:off x="1989136" y="4640264"/>
            <a:ext cx="914400" cy="108267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C40A-DCC0-4C7E-A90A-C70E6CDE90A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1825" y="64806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Next Steps and Dates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2900" y="1925260"/>
            <a:ext cx="8503920" cy="4186615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 Opens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Wednesday, September 28,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Application Due – </a:t>
            </a:r>
          </a:p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Friday, October 28, 2022 by 5:00 PM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City Council Approval – February 2023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CDBG Program Year 2023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April 1, 2023 – March 31, 2023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HUD’s approval is based on approval on the Federal 2023 Budget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60" y="299034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FAQ 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1289304"/>
            <a:ext cx="8503920" cy="556869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Can I apply for SECA/SSG/CDBG?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YES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the minimum/maximum amount we can apply for?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Recommended minimum: $15,000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DUNS #?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DUNS Lookup: </a:t>
            </a:r>
            <a:r>
              <a:rPr lang="en-US" sz="2800" b="1" dirty="0">
                <a:latin typeface="Arial" pitchFamily="34" charset="0"/>
                <a:cs typeface="Arial" pitchFamily="34" charset="0"/>
                <a:hlinkClick r:id="rId4"/>
              </a:rPr>
              <a:t>https://www.dnb.com/duns-number/lookup.html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Get DUNS: </a:t>
            </a:r>
            <a:r>
              <a:rPr lang="en-US" sz="2800" b="1" dirty="0">
                <a:latin typeface="Arial" pitchFamily="34" charset="0"/>
                <a:cs typeface="Arial" pitchFamily="34" charset="0"/>
                <a:hlinkClick r:id="rId5"/>
              </a:rPr>
              <a:t>https://www.dnb.com/duns-number/get-a-duns.html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34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60" y="299034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FAQ continued 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1289304"/>
            <a:ext cx="8503920" cy="556869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When will we get confirmation and Notice to Proceed for last year’s grant?</a:t>
            </a: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Confirmation on HUD Distribution was received September 9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th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Agreements will be sent to you this week and next</a:t>
            </a:r>
          </a:p>
          <a:p>
            <a:pPr lvl="1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is the transition going?</a:t>
            </a:r>
          </a:p>
          <a:p>
            <a:pPr lvl="1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35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20040" y="833257"/>
            <a:ext cx="850392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Black" pitchFamily="34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36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295E2-BA4A-49CD-8FB6-E811EBE32C92}"/>
              </a:ext>
            </a:extLst>
          </p:cNvPr>
          <p:cNvSpPr/>
          <p:nvPr/>
        </p:nvSpPr>
        <p:spPr>
          <a:xfrm>
            <a:off x="1371600" y="4039281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-apple-system"/>
              </a:rPr>
              <a:t>“There are many wonderful things that will never be done if you don’t do them.”</a:t>
            </a:r>
            <a:br>
              <a:rPr lang="en-US" sz="2800" i="1" dirty="0"/>
            </a:br>
            <a:r>
              <a:rPr lang="en-US" sz="2800" i="1" dirty="0">
                <a:latin typeface="-apple-system"/>
              </a:rPr>
              <a:t>– Charles D. Gill</a:t>
            </a:r>
            <a:endParaRPr lang="en-US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9476AA-FEE8-44D0-9132-21E3A4484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38979"/>
              </p:ext>
            </p:extLst>
          </p:nvPr>
        </p:nvGraphicFramePr>
        <p:xfrm>
          <a:off x="503238" y="530225"/>
          <a:ext cx="81835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>
                  <a:extLst>
                    <a:ext uri="{9D8B030D-6E8A-4147-A177-3AD203B41FA5}">
                      <a16:colId xmlns:a16="http://schemas.microsoft.com/office/drawing/2014/main" val="4106156693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1503212335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3598935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6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3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9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6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5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53354"/>
                  </a:ext>
                </a:extLst>
              </a:tr>
            </a:tbl>
          </a:graphicData>
        </a:graphic>
      </p:graphicFrame>
      <p:pic>
        <p:nvPicPr>
          <p:cNvPr id="4" name="Picture 3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672" y="6553200"/>
            <a:ext cx="347328" cy="304800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710" y="685800"/>
            <a:ext cx="79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City of Naperville Grant Funding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FFA23F-F69A-442A-BB4E-13FC62A5D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12783"/>
              </p:ext>
            </p:extLst>
          </p:nvPr>
        </p:nvGraphicFramePr>
        <p:xfrm>
          <a:off x="990600" y="1341009"/>
          <a:ext cx="73152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6900198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8834297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1487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CDBG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17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Stands for: </a:t>
                      </a:r>
                    </a:p>
                    <a:p>
                      <a:pPr algn="ctr"/>
                      <a:r>
                        <a:rPr lang="en-US" sz="1400" b="1" dirty="0"/>
                        <a:t>Special Events &amp; Community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Stands for: </a:t>
                      </a:r>
                    </a:p>
                    <a:p>
                      <a:pPr algn="ctr"/>
                      <a:r>
                        <a:rPr lang="en-US" sz="1400" b="1" dirty="0"/>
                        <a:t>Social Service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Stands for: </a:t>
                      </a:r>
                    </a:p>
                    <a:p>
                      <a:pPr algn="ctr"/>
                      <a:r>
                        <a:rPr lang="en-US" sz="1400" b="1" dirty="0"/>
                        <a:t>Community Development Block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Sponsor:</a:t>
                      </a:r>
                    </a:p>
                    <a:p>
                      <a:pPr algn="ctr"/>
                      <a:r>
                        <a:rPr lang="en-US" sz="1400" b="1" dirty="0"/>
                        <a:t>City of Naperville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Sponsor: </a:t>
                      </a:r>
                    </a:p>
                    <a:p>
                      <a:pPr algn="ctr"/>
                      <a:r>
                        <a:rPr lang="en-US" sz="1400" b="1" dirty="0"/>
                        <a:t>City of Naperville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Sponsor: </a:t>
                      </a:r>
                    </a:p>
                    <a:p>
                      <a:pPr algn="ctr"/>
                      <a:r>
                        <a:rPr lang="en-US" sz="1400" b="1" dirty="0"/>
                        <a:t>U.S. Dept of Housing &amp; Urban Development (HUD)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8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Requirements:</a:t>
                      </a:r>
                    </a:p>
                    <a:p>
                      <a:pPr algn="ctr"/>
                      <a:r>
                        <a:rPr lang="en-US" sz="1400" b="1" dirty="0"/>
                        <a:t>Event/Project/</a:t>
                      </a:r>
                    </a:p>
                    <a:p>
                      <a:pPr algn="ctr"/>
                      <a:r>
                        <a:rPr lang="en-US" sz="1400" b="1" dirty="0"/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Requirements: </a:t>
                      </a:r>
                    </a:p>
                    <a:p>
                      <a:pPr algn="ctr"/>
                      <a:r>
                        <a:rPr lang="en-US" sz="1400" b="1" dirty="0"/>
                        <a:t>Meets funding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Requirements: </a:t>
                      </a:r>
                    </a:p>
                    <a:p>
                      <a:pPr algn="ctr"/>
                      <a:r>
                        <a:rPr lang="en-US" sz="1400" b="1" dirty="0"/>
                        <a:t>National Objective/Eligible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8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Dates: </a:t>
                      </a:r>
                    </a:p>
                    <a:p>
                      <a:pPr algn="ctr"/>
                      <a:r>
                        <a:rPr lang="en-US" sz="1400" b="1" dirty="0"/>
                        <a:t>Jan 1, 2023 – </a:t>
                      </a:r>
                    </a:p>
                    <a:p>
                      <a:pPr algn="ctr"/>
                      <a:r>
                        <a:rPr lang="en-US" sz="1400" b="1" dirty="0"/>
                        <a:t>Dec 31,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Dates: </a:t>
                      </a:r>
                    </a:p>
                    <a:p>
                      <a:pPr algn="ctr"/>
                      <a:r>
                        <a:rPr lang="en-US" sz="1400" b="1" dirty="0"/>
                        <a:t>Jan 1, 2023 – </a:t>
                      </a:r>
                    </a:p>
                    <a:p>
                      <a:pPr algn="ctr"/>
                      <a:r>
                        <a:rPr lang="en-US" sz="1400" b="1" dirty="0"/>
                        <a:t>Dec 31, 2023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Dates: </a:t>
                      </a:r>
                    </a:p>
                    <a:p>
                      <a:pPr algn="ctr"/>
                      <a:r>
                        <a:rPr lang="en-US" sz="1400" b="1" dirty="0"/>
                        <a:t>April 1, 2023 – March 31, 2024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3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Deadline: </a:t>
                      </a:r>
                    </a:p>
                    <a:p>
                      <a:pPr algn="ctr"/>
                      <a:r>
                        <a:rPr lang="en-US" sz="1400" b="1" dirty="0"/>
                        <a:t>Tue 10/04/22 </a:t>
                      </a:r>
                    </a:p>
                    <a:p>
                      <a:pPr algn="ctr"/>
                      <a:r>
                        <a:rPr lang="en-US" sz="1400" b="1" dirty="0"/>
                        <a:t>by 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Deadline: </a:t>
                      </a:r>
                    </a:p>
                    <a:p>
                      <a:pPr algn="ctr"/>
                      <a:r>
                        <a:rPr lang="en-US" sz="1400" b="1" dirty="0"/>
                        <a:t>Fri 09/23/22 </a:t>
                      </a:r>
                    </a:p>
                    <a:p>
                      <a:pPr algn="ctr"/>
                      <a:r>
                        <a:rPr lang="en-US" sz="1400" b="1" dirty="0"/>
                        <a:t>by 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Deadline: </a:t>
                      </a:r>
                    </a:p>
                    <a:p>
                      <a:pPr algn="ctr"/>
                      <a:r>
                        <a:rPr lang="en-US" sz="1400" b="1" dirty="0"/>
                        <a:t>Fri 10/28/22 </a:t>
                      </a:r>
                    </a:p>
                    <a:p>
                      <a:pPr algn="ctr"/>
                      <a:r>
                        <a:rPr lang="en-US" sz="1400" b="1" dirty="0"/>
                        <a:t>by 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551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9050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76400" y="540254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CDBG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376" y="3962400"/>
            <a:ext cx="729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17509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39200" y="6553200"/>
            <a:ext cx="304800" cy="304800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EB807-B85C-443C-AA0F-20D81F5344AE}"/>
              </a:ext>
            </a:extLst>
          </p:cNvPr>
          <p:cNvSpPr/>
          <p:nvPr/>
        </p:nvSpPr>
        <p:spPr>
          <a:xfrm>
            <a:off x="1240607" y="1125029"/>
            <a:ext cx="7197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Clr>
                <a:srgbClr val="CC6600"/>
              </a:buClr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Federal grant sponsored by HUD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Naperville is an entitlement community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Awards funds to subrecipients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Estimated funding is $530,000 in this year’s allocation + prior year funding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Must be an eligible activity 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Must meet a national objective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Must comply with federal regulations and many administrative requirements</a:t>
            </a:r>
          </a:p>
          <a:p>
            <a:pPr marL="342900" indent="-342900">
              <a:spcBef>
                <a:spcPts val="600"/>
              </a:spcBef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Reimbursement grant</a:t>
            </a:r>
          </a:p>
          <a:p>
            <a:pPr marL="914400" lvl="1" indent="-457200">
              <a:buClr>
                <a:srgbClr val="CC6600"/>
              </a:buClr>
              <a:buFont typeface="Wingdings" panose="05000000000000000000" pitchFamily="2" charset="2"/>
              <a:buChar char="Ø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1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2872" y="6553200"/>
            <a:ext cx="271128" cy="304800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81000"/>
            <a:ext cx="7808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Minimum 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376" y="1066800"/>
            <a:ext cx="7696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u="sng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16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Meets Criteria for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Eligible Activity</a:t>
            </a:r>
          </a:p>
          <a:p>
            <a:pPr lv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Meets a 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National Objective (NO)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the CDBG Program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Benefits low and moderate income residents; 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Aids in the prevention or elimination of slums and blight;  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Meets urgent community development needs.</a:t>
            </a:r>
          </a:p>
          <a:p>
            <a:pPr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Meets at least one priority of the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Consolidated Plan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Housing		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Homeless  		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Special Needs	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Community Development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Public Services	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u="sng" dirty="0">
                <a:latin typeface="Arial" pitchFamily="34" charset="0"/>
                <a:cs typeface="Arial" pitchFamily="34" charset="0"/>
              </a:rPr>
              <a:t>Project MUST meet all 3 criteria to qualify for funding </a:t>
            </a:r>
          </a:p>
          <a:p>
            <a:pPr algn="ctr"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15949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" y="1472608"/>
            <a:ext cx="8503920" cy="5004317"/>
          </a:xfrm>
          <a:prstGeom prst="rect">
            <a:avLst/>
          </a:prstGeom>
        </p:spPr>
        <p:txBody>
          <a:bodyPr vert="horz" lIns="182880" tIns="91440">
            <a:normAutofit fontScale="2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Acquisition of Real Property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for housing</a:t>
            </a:r>
            <a:r>
              <a:rPr kumimoji="0" lang="en-US" sz="72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 public facilities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Public Facilities and Improvements 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includes housing</a:t>
            </a:r>
            <a:r>
              <a:rPr kumimoji="0" lang="en-US" sz="72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homeless and people with disabilities, also infrastructure, handicapped accessibility, senior and youth centers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indent="-265176"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Rehabilitation</a:t>
            </a:r>
            <a:r>
              <a:rPr lang="en-US" sz="7200" b="1" dirty="0">
                <a:latin typeface="Arial" pitchFamily="34" charset="0"/>
                <a:cs typeface="Arial" pitchFamily="34" charset="0"/>
              </a:rPr>
              <a:t> – can be Single-Family/Multi-Family, Renter/Owner</a:t>
            </a:r>
          </a:p>
          <a:p>
            <a:pPr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Public Services (capped at 15%) 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rent assistance, job training, public safety, fair housing, senior services, homeless services,</a:t>
            </a:r>
            <a:r>
              <a:rPr kumimoji="0" lang="en-US" sz="72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substance abuse counseling, </a:t>
            </a:r>
            <a:r>
              <a:rPr lang="en-US" sz="7200" b="1" dirty="0">
                <a:latin typeface="Arial" pitchFamily="34" charset="0"/>
                <a:cs typeface="Arial" pitchFamily="34" charset="0"/>
              </a:rPr>
              <a:t>salaries for staff providing direct services to clients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Other Activities </a:t>
            </a:r>
            <a:r>
              <a:rPr lang="en-US" sz="7200" b="1" dirty="0">
                <a:latin typeface="Arial" pitchFamily="34" charset="0"/>
                <a:cs typeface="Arial" pitchFamily="34" charset="0"/>
              </a:rPr>
              <a:t>- Energy Efficiency/</a:t>
            </a:r>
            <a:r>
              <a:rPr lang="en-US" sz="7200" b="1" baseline="0" dirty="0">
                <a:latin typeface="Arial" pitchFamily="34" charset="0"/>
                <a:cs typeface="Arial" pitchFamily="34" charset="0"/>
              </a:rPr>
              <a:t>Homeownership</a:t>
            </a:r>
            <a:r>
              <a:rPr lang="en-US" sz="7200" b="1" dirty="0">
                <a:latin typeface="Arial" pitchFamily="34" charset="0"/>
                <a:cs typeface="Arial" pitchFamily="34" charset="0"/>
              </a:rPr>
              <a:t> Assistance – down payment (50%), closing costs, etc. Economic Development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More Info at: </a:t>
            </a:r>
            <a:r>
              <a:rPr lang="en-US" sz="7200" b="1" dirty="0">
                <a:latin typeface="Arial" pitchFamily="34" charset="0"/>
                <a:cs typeface="Arial" pitchFamily="34" charset="0"/>
                <a:hlinkClick r:id="rId4"/>
              </a:rPr>
              <a:t>http://portal.hud.gov/hudportal/documents/huddoc?id=DOC_17133.pdf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3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6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30352"/>
            <a:ext cx="8534400" cy="677080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1) Eligible Activity: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14400" y="3810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2) National Objective: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115127"/>
            <a:ext cx="8503920" cy="5742873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indent="-265176" algn="ctr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 Black" panose="020B0A04020102020204" pitchFamily="34" charset="0"/>
              </a:rPr>
              <a:t>3 ways to show</a:t>
            </a:r>
            <a:r>
              <a:rPr lang="en-US" sz="2000" b="1" dirty="0">
                <a:solidFill>
                  <a:srgbClr val="CC6600"/>
                </a:solidFill>
                <a:latin typeface="Arial Black" panose="020B0A04020102020204" pitchFamily="34" charset="0"/>
              </a:rPr>
              <a:t> Low- and Moderate-Income Benefit:</a:t>
            </a:r>
          </a:p>
          <a:p>
            <a:pPr marL="265176" indent="-265176" algn="ctr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265176" indent="-265176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  </a:t>
            </a:r>
            <a:r>
              <a:rPr lang="en-US" b="1" dirty="0">
                <a:latin typeface="Arial Black" panose="020B0A04020102020204" pitchFamily="34" charset="0"/>
              </a:rPr>
              <a:t>1) </a:t>
            </a:r>
            <a:r>
              <a:rPr lang="en-US" b="1" u="sng" dirty="0">
                <a:latin typeface="Arial Black" panose="020B0A04020102020204" pitchFamily="34" charset="0"/>
              </a:rPr>
              <a:t>Income Range of Beneficiary: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     </a:t>
            </a:r>
            <a:r>
              <a:rPr lang="en-US" b="0" dirty="0">
                <a:latin typeface="Arial Black" panose="020B0A04020102020204" pitchFamily="34" charset="0"/>
              </a:rPr>
              <a:t>At least 51% of units, households or persons helped must be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dirty="0">
                <a:latin typeface="Arial Black" panose="020B0A04020102020204" pitchFamily="34" charset="0"/>
              </a:rPr>
              <a:t>    </a:t>
            </a:r>
            <a:r>
              <a:rPr lang="en-US" b="0" dirty="0">
                <a:latin typeface="Arial Black" panose="020B0A04020102020204" pitchFamily="34" charset="0"/>
              </a:rPr>
              <a:t>  considered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Low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or Moderate </a:t>
            </a:r>
            <a:r>
              <a:rPr kumimoji="0" lang="en-US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ncome (0-80% MFI)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	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Extremely Low (0-30% MFI)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kumimoji="0" lang="en-US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Income (31-50% MFI)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Income (51-80% MFI)</a:t>
            </a:r>
          </a:p>
          <a:p>
            <a:pPr lvl="1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 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2)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Presumed Benefit: 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Abused Children		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Elderly Persons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Battered Spouses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Homeless Persons</a:t>
            </a:r>
            <a:r>
              <a:rPr lang="en-US" sz="1600" b="1" dirty="0">
                <a:latin typeface="Arial Black" panose="020B0A04020102020204" pitchFamily="34" charset="0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419730"/>
            <a:ext cx="3886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Severely Disabled Adults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Illiterate Adults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Persons living with AIDS</a:t>
            </a:r>
          </a:p>
          <a:p>
            <a:pPr marL="742950" lvl="1" indent="-285750"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Migrant Farm Workers</a:t>
            </a:r>
            <a:r>
              <a:rPr lang="en-US" sz="1600" b="1" dirty="0"/>
              <a:t>	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7200" y="5761716"/>
            <a:ext cx="56388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Arial Black" panose="020B0A04020102020204" pitchFamily="34" charset="0"/>
              </a:rPr>
              <a:t>3) </a:t>
            </a:r>
            <a:r>
              <a:rPr lang="en-US" b="1" u="sng" dirty="0">
                <a:latin typeface="Arial Black" panose="020B0A04020102020204" pitchFamily="34" charset="0"/>
              </a:rPr>
              <a:t>Low/Moderate Income Area Benefits:</a:t>
            </a:r>
          </a:p>
          <a:p>
            <a:pPr lvl="0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1600" dirty="0">
                <a:solidFill>
                  <a:srgbClr val="CC6600"/>
                </a:solidFill>
                <a:latin typeface="Arial Black" panose="020B0A04020102020204" pitchFamily="34" charset="0"/>
              </a:rPr>
              <a:t>     ▪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Low/Mod Area (see map)</a:t>
            </a:r>
          </a:p>
        </p:txBody>
      </p:sp>
    </p:spTree>
    <p:extLst>
      <p:ext uri="{BB962C8B-B14F-4D97-AF65-F5344CB8AC3E}">
        <p14:creationId xmlns:p14="http://schemas.microsoft.com/office/powerpoint/2010/main" val="24952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06c8c9821b0ec5713e6f18f5d9d4132-bpful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64C1C40A-DCC0-4C7E-A90A-C70E6CDE90A9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A7F10-3D99-4065-BBB6-DA94006C4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52281"/>
            <a:ext cx="4191000" cy="62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5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A91D342209743BABFE5BE2CC29AA1" ma:contentTypeVersion="14" ma:contentTypeDescription="Create a new document." ma:contentTypeScope="" ma:versionID="d80033872e4b07a6378d28c28ef829c5">
  <xsd:schema xmlns:xsd="http://www.w3.org/2001/XMLSchema" xmlns:xs="http://www.w3.org/2001/XMLSchema" xmlns:p="http://schemas.microsoft.com/office/2006/metadata/properties" xmlns:ns2="304cefb5-a602-4abc-aa4f-cde1b90c2e9c" xmlns:ns3="21c0462c-c545-4d4e-a753-4488029f9db2" xmlns:ns4="c611e50b-eb59-4d31-866f-a78975e6aa07" targetNamespace="http://schemas.microsoft.com/office/2006/metadata/properties" ma:root="true" ma:fieldsID="a6d79c6d9996bd82a36acd73ad30e529" ns2:_="" ns3:_="" ns4:_="">
    <xsd:import namespace="304cefb5-a602-4abc-aa4f-cde1b90c2e9c"/>
    <xsd:import namespace="21c0462c-c545-4d4e-a753-4488029f9db2"/>
    <xsd:import namespace="c611e50b-eb59-4d31-866f-a78975e6a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cefb5-a602-4abc-aa4f-cde1b90c2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e39ca1-d12c-4d91-a12f-ad85ed148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0462c-c545-4d4e-a753-4488029f9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1e50b-eb59-4d31-866f-a78975e6aa0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71f61f3-3022-421e-a3ab-6d1c46b00995}" ma:internalName="TaxCatchAll" ma:showField="CatchAllData" ma:web="c611e50b-eb59-4d31-866f-a78975e6aa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11e50b-eb59-4d31-866f-a78975e6aa07" xsi:nil="true"/>
    <lcf76f155ced4ddcb4097134ff3c332f xmlns="304cefb5-a602-4abc-aa4f-cde1b90c2e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29ACF-8BE7-4A13-BB3E-5842C478B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cefb5-a602-4abc-aa4f-cde1b90c2e9c"/>
    <ds:schemaRef ds:uri="21c0462c-c545-4d4e-a753-4488029f9db2"/>
    <ds:schemaRef ds:uri="c611e50b-eb59-4d31-866f-a78975e6a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E30860-82AB-4680-82E4-3E7D5DEDBDEA}">
  <ds:schemaRefs>
    <ds:schemaRef ds:uri="http://schemas.microsoft.com/office/infopath/2007/PartnerControls"/>
    <ds:schemaRef ds:uri="http://schemas.microsoft.com/office/2006/documentManagement/types"/>
    <ds:schemaRef ds:uri="c611e50b-eb59-4d31-866f-a78975e6aa07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304cefb5-a602-4abc-aa4f-cde1b90c2e9c"/>
    <ds:schemaRef ds:uri="21c0462c-c545-4d4e-a753-4488029f9db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50ADE9-407C-4FFF-9562-B19053AF6A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3762</TotalTime>
  <Words>1516</Words>
  <Application>Microsoft Office PowerPoint</Application>
  <PresentationFormat>On-screen Show (4:3)</PresentationFormat>
  <Paragraphs>395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-apple-system</vt:lpstr>
      <vt:lpstr>Arial</vt:lpstr>
      <vt:lpstr>Arial Black</vt:lpstr>
      <vt:lpstr>Calibri</vt:lpstr>
      <vt:lpstr>Calibri Light</vt:lpstr>
      <vt:lpstr>Verdana</vt:lpstr>
      <vt:lpstr>Wingdings</vt:lpstr>
      <vt:lpstr>Wingdings 2</vt:lpstr>
      <vt:lpstr>Aspect</vt:lpstr>
      <vt:lpstr>Office Theme</vt:lpstr>
      <vt:lpstr> 2023  CDBG Pre-Application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Start a New Application</vt:lpstr>
      <vt:lpstr>Application</vt:lpstr>
      <vt:lpstr>Quiz</vt:lpstr>
      <vt:lpstr>Before You Begin</vt:lpstr>
      <vt:lpstr>Agency Information</vt:lpstr>
      <vt:lpstr>Project Information</vt:lpstr>
      <vt:lpstr>Target Population</vt:lpstr>
      <vt:lpstr>Agency Capacity</vt:lpstr>
      <vt:lpstr>Project Costs</vt:lpstr>
      <vt:lpstr>Project Site Details</vt:lpstr>
      <vt:lpstr>Certification</vt:lpstr>
      <vt:lpstr>Attachments</vt:lpstr>
      <vt:lpstr>Attachments</vt:lpstr>
      <vt:lpstr>PowerPoint Presentation</vt:lpstr>
      <vt:lpstr>PowerPoint Presentation</vt:lpstr>
      <vt:lpstr>PowerPoint Presentation</vt:lpstr>
      <vt:lpstr>PowerPoint Presentation</vt:lpstr>
    </vt:vector>
  </TitlesOfParts>
  <Company>City of Naperville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Department</dc:creator>
  <cp:lastModifiedBy>Portner, Dawn</cp:lastModifiedBy>
  <cp:revision>309</cp:revision>
  <cp:lastPrinted>2022-09-26T18:11:01Z</cp:lastPrinted>
  <dcterms:created xsi:type="dcterms:W3CDTF">2013-08-19T20:23:01Z</dcterms:created>
  <dcterms:modified xsi:type="dcterms:W3CDTF">2022-09-28T15:47:14Z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0x010100C5FA91D342209743BABFE5BE2CC29AA1</vt:lpwstr>
  </property>
  <property fmtid="{D5CDD505-2E9C-101B-9397-08002B2CF9AE}" pid="3" name="Order">
    <vt:r8>100</vt:r8>
  </property>
  <property fmtid="{D5CDD505-2E9C-101B-9397-08002B2CF9AE}" pid="4" name="AuthorIds_UIVersion_15360">
    <vt:lpwstr>8</vt:lpwstr>
  </property>
  <property fmtid="{D5CDD505-2E9C-101B-9397-08002B2CF9AE}" pid="5" name="MediaServiceImageTags">
    <vt:lpwstr/>
  </property>
</Properties>
</file>